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8" r:id="rId7"/>
    <p:sldId id="290" r:id="rId8"/>
    <p:sldId id="261" r:id="rId9"/>
    <p:sldId id="279" r:id="rId10"/>
    <p:sldId id="280" r:id="rId11"/>
    <p:sldId id="281" r:id="rId12"/>
    <p:sldId id="282" r:id="rId13"/>
    <p:sldId id="263" r:id="rId14"/>
    <p:sldId id="264" r:id="rId15"/>
    <p:sldId id="265" r:id="rId16"/>
    <p:sldId id="266" r:id="rId17"/>
    <p:sldId id="267" r:id="rId18"/>
    <p:sldId id="268" r:id="rId19"/>
    <p:sldId id="269" r:id="rId20"/>
    <p:sldId id="270" r:id="rId21"/>
    <p:sldId id="271" r:id="rId22"/>
    <p:sldId id="272" r:id="rId23"/>
    <p:sldId id="273" r:id="rId24"/>
    <p:sldId id="275" r:id="rId25"/>
    <p:sldId id="276" r:id="rId26"/>
    <p:sldId id="277" r:id="rId27"/>
    <p:sldId id="278" r:id="rId28"/>
    <p:sldId id="283" r:id="rId29"/>
    <p:sldId id="284" r:id="rId30"/>
    <p:sldId id="285" r:id="rId31"/>
    <p:sldId id="286" r:id="rId32"/>
    <p:sldId id="287" r:id="rId33"/>
    <p:sldId id="289"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6D95C-BC6E-4217-8B33-8280E6F9A70E}" type="doc">
      <dgm:prSet loTypeId="urn:microsoft.com/office/officeart/2005/8/layout/rings+Icon" loCatId="officeonline" qsTypeId="urn:microsoft.com/office/officeart/2005/8/quickstyle/3d2" qsCatId="3D" csTypeId="urn:microsoft.com/office/officeart/2005/8/colors/accent2_1" csCatId="accent2" phldr="1"/>
      <dgm:spPr/>
    </dgm:pt>
    <dgm:pt modelId="{71F90055-BC16-4293-924A-0B748D45E0E8}">
      <dgm:prSet phldrT="[Texto]"/>
      <dgm:spPr>
        <a:solidFill>
          <a:srgbClr val="92D050"/>
        </a:solidFill>
      </dgm:spPr>
      <dgm:t>
        <a:bodyPr/>
        <a:lstStyle/>
        <a:p>
          <a:r>
            <a:rPr lang="es-MX" dirty="0" smtClean="0"/>
            <a:t>Ambiente</a:t>
          </a:r>
          <a:endParaRPr lang="es-MX" dirty="0"/>
        </a:p>
      </dgm:t>
    </dgm:pt>
    <dgm:pt modelId="{26A19F21-EDB2-4A6F-B717-F1CB317DD928}" type="parTrans" cxnId="{E2EE1530-5189-4FD6-8563-3BCCCE3D2CDD}">
      <dgm:prSet/>
      <dgm:spPr/>
      <dgm:t>
        <a:bodyPr/>
        <a:lstStyle/>
        <a:p>
          <a:endParaRPr lang="es-MX"/>
        </a:p>
      </dgm:t>
    </dgm:pt>
    <dgm:pt modelId="{43499B47-BE4D-470E-BAD7-097BEE57980D}" type="sibTrans" cxnId="{E2EE1530-5189-4FD6-8563-3BCCCE3D2CDD}">
      <dgm:prSet/>
      <dgm:spPr/>
      <dgm:t>
        <a:bodyPr/>
        <a:lstStyle/>
        <a:p>
          <a:endParaRPr lang="es-MX"/>
        </a:p>
      </dgm:t>
    </dgm:pt>
    <dgm:pt modelId="{C6FC215D-871D-4005-9244-ECCD2919A07D}">
      <dgm:prSet phldrT="[Texto]"/>
      <dgm:spPr>
        <a:solidFill>
          <a:srgbClr val="FF0000"/>
        </a:solidFill>
        <a:scene3d>
          <a:camera prst="orthographicFront"/>
          <a:lightRig rig="threePt" dir="t">
            <a:rot lat="0" lon="0" rev="7500000"/>
          </a:lightRig>
        </a:scene3d>
        <a:sp3d prstMaterial="plastic">
          <a:bevelT w="127000" h="25400" prst="relaxedInset"/>
        </a:sp3d>
      </dgm:spPr>
      <dgm:t>
        <a:bodyPr/>
        <a:lstStyle/>
        <a:p>
          <a:r>
            <a:rPr lang="es-MX" dirty="0" smtClean="0">
              <a:solidFill>
                <a:schemeClr val="bg1"/>
              </a:solidFill>
            </a:rPr>
            <a:t>Agente</a:t>
          </a:r>
          <a:endParaRPr lang="es-MX" dirty="0">
            <a:solidFill>
              <a:schemeClr val="bg1"/>
            </a:solidFill>
          </a:endParaRPr>
        </a:p>
      </dgm:t>
    </dgm:pt>
    <dgm:pt modelId="{9DB7F263-C7E3-40E1-A626-6CEE09F55C8A}" type="parTrans" cxnId="{8B8A1012-8FBD-4DD3-B810-D19E6CC56C1D}">
      <dgm:prSet/>
      <dgm:spPr/>
      <dgm:t>
        <a:bodyPr/>
        <a:lstStyle/>
        <a:p>
          <a:endParaRPr lang="es-MX"/>
        </a:p>
      </dgm:t>
    </dgm:pt>
    <dgm:pt modelId="{0EC0E9C8-6EA3-47B2-827B-7853304CAECB}" type="sibTrans" cxnId="{8B8A1012-8FBD-4DD3-B810-D19E6CC56C1D}">
      <dgm:prSet/>
      <dgm:spPr/>
      <dgm:t>
        <a:bodyPr/>
        <a:lstStyle/>
        <a:p>
          <a:endParaRPr lang="es-MX"/>
        </a:p>
      </dgm:t>
    </dgm:pt>
    <dgm:pt modelId="{5C745BF1-71A4-407F-98FD-E2FE3ABE467D}">
      <dgm:prSet phldrT="[Texto]"/>
      <dgm:spPr>
        <a:solidFill>
          <a:srgbClr val="92D050"/>
        </a:solidFill>
      </dgm:spPr>
      <dgm:t>
        <a:bodyPr/>
        <a:lstStyle/>
        <a:p>
          <a:r>
            <a:rPr lang="es-MX" dirty="0" smtClean="0"/>
            <a:t>Huésped</a:t>
          </a:r>
          <a:endParaRPr lang="es-MX" dirty="0"/>
        </a:p>
      </dgm:t>
    </dgm:pt>
    <dgm:pt modelId="{7B1B2653-942D-433C-A677-6F7C08C544A6}" type="parTrans" cxnId="{0CF2D85F-DA8F-440E-86F7-2A12F099A5FB}">
      <dgm:prSet/>
      <dgm:spPr/>
      <dgm:t>
        <a:bodyPr/>
        <a:lstStyle/>
        <a:p>
          <a:endParaRPr lang="es-MX"/>
        </a:p>
      </dgm:t>
    </dgm:pt>
    <dgm:pt modelId="{53231E5F-F55E-403A-87B2-C1F0D081FD2D}" type="sibTrans" cxnId="{0CF2D85F-DA8F-440E-86F7-2A12F099A5FB}">
      <dgm:prSet/>
      <dgm:spPr/>
      <dgm:t>
        <a:bodyPr/>
        <a:lstStyle/>
        <a:p>
          <a:endParaRPr lang="es-MX"/>
        </a:p>
      </dgm:t>
    </dgm:pt>
    <dgm:pt modelId="{F29A7F04-D63F-49A1-AEF3-A427ABB895E5}" type="pres">
      <dgm:prSet presAssocID="{F9D6D95C-BC6E-4217-8B33-8280E6F9A70E}" presName="Name0" presStyleCnt="0">
        <dgm:presLayoutVars>
          <dgm:chMax val="7"/>
          <dgm:dir/>
          <dgm:resizeHandles val="exact"/>
        </dgm:presLayoutVars>
      </dgm:prSet>
      <dgm:spPr/>
    </dgm:pt>
    <dgm:pt modelId="{FE48402D-DA21-485A-A96B-B38BCDFDDFC7}" type="pres">
      <dgm:prSet presAssocID="{F9D6D95C-BC6E-4217-8B33-8280E6F9A70E}" presName="ellipse1" presStyleLbl="vennNode1" presStyleIdx="0" presStyleCnt="3">
        <dgm:presLayoutVars>
          <dgm:bulletEnabled val="1"/>
        </dgm:presLayoutVars>
      </dgm:prSet>
      <dgm:spPr/>
      <dgm:t>
        <a:bodyPr/>
        <a:lstStyle/>
        <a:p>
          <a:endParaRPr lang="es-MX"/>
        </a:p>
      </dgm:t>
    </dgm:pt>
    <dgm:pt modelId="{B02BA518-E6D3-49BF-9E84-C3FE9E79E016}" type="pres">
      <dgm:prSet presAssocID="{F9D6D95C-BC6E-4217-8B33-8280E6F9A70E}" presName="ellipse2" presStyleLbl="vennNode1" presStyleIdx="1" presStyleCnt="3" custLinFactNeighborX="-9550" custLinFactNeighborY="1794">
        <dgm:presLayoutVars>
          <dgm:bulletEnabled val="1"/>
        </dgm:presLayoutVars>
      </dgm:prSet>
      <dgm:spPr/>
      <dgm:t>
        <a:bodyPr/>
        <a:lstStyle/>
        <a:p>
          <a:endParaRPr lang="es-MX"/>
        </a:p>
      </dgm:t>
    </dgm:pt>
    <dgm:pt modelId="{E6054064-971C-4612-8704-5A1AC3B58F2A}" type="pres">
      <dgm:prSet presAssocID="{F9D6D95C-BC6E-4217-8B33-8280E6F9A70E}" presName="ellipse3" presStyleLbl="vennNode1" presStyleIdx="2" presStyleCnt="3" custLinFactNeighborX="-15302" custLinFactNeighborY="-2283">
        <dgm:presLayoutVars>
          <dgm:bulletEnabled val="1"/>
        </dgm:presLayoutVars>
      </dgm:prSet>
      <dgm:spPr/>
      <dgm:t>
        <a:bodyPr/>
        <a:lstStyle/>
        <a:p>
          <a:endParaRPr lang="es-MX"/>
        </a:p>
      </dgm:t>
    </dgm:pt>
  </dgm:ptLst>
  <dgm:cxnLst>
    <dgm:cxn modelId="{D507D29D-0805-485A-8FA6-AD48220F41D8}" type="presOf" srcId="{C6FC215D-871D-4005-9244-ECCD2919A07D}" destId="{B02BA518-E6D3-49BF-9E84-C3FE9E79E016}" srcOrd="0" destOrd="0" presId="urn:microsoft.com/office/officeart/2005/8/layout/rings+Icon"/>
    <dgm:cxn modelId="{8B8A1012-8FBD-4DD3-B810-D19E6CC56C1D}" srcId="{F9D6D95C-BC6E-4217-8B33-8280E6F9A70E}" destId="{C6FC215D-871D-4005-9244-ECCD2919A07D}" srcOrd="1" destOrd="0" parTransId="{9DB7F263-C7E3-40E1-A626-6CEE09F55C8A}" sibTransId="{0EC0E9C8-6EA3-47B2-827B-7853304CAECB}"/>
    <dgm:cxn modelId="{0CF2D85F-DA8F-440E-86F7-2A12F099A5FB}" srcId="{F9D6D95C-BC6E-4217-8B33-8280E6F9A70E}" destId="{5C745BF1-71A4-407F-98FD-E2FE3ABE467D}" srcOrd="2" destOrd="0" parTransId="{7B1B2653-942D-433C-A677-6F7C08C544A6}" sibTransId="{53231E5F-F55E-403A-87B2-C1F0D081FD2D}"/>
    <dgm:cxn modelId="{E2EE1530-5189-4FD6-8563-3BCCCE3D2CDD}" srcId="{F9D6D95C-BC6E-4217-8B33-8280E6F9A70E}" destId="{71F90055-BC16-4293-924A-0B748D45E0E8}" srcOrd="0" destOrd="0" parTransId="{26A19F21-EDB2-4A6F-B717-F1CB317DD928}" sibTransId="{43499B47-BE4D-470E-BAD7-097BEE57980D}"/>
    <dgm:cxn modelId="{0F8A63FA-6EC9-43BD-A268-DDF0992D4BFC}" type="presOf" srcId="{5C745BF1-71A4-407F-98FD-E2FE3ABE467D}" destId="{E6054064-971C-4612-8704-5A1AC3B58F2A}" srcOrd="0" destOrd="0" presId="urn:microsoft.com/office/officeart/2005/8/layout/rings+Icon"/>
    <dgm:cxn modelId="{65584410-A647-48AF-ADE4-2B963D8D5106}" type="presOf" srcId="{71F90055-BC16-4293-924A-0B748D45E0E8}" destId="{FE48402D-DA21-485A-A96B-B38BCDFDDFC7}" srcOrd="0" destOrd="0" presId="urn:microsoft.com/office/officeart/2005/8/layout/rings+Icon"/>
    <dgm:cxn modelId="{B9810E39-9788-468A-80A4-96FC33526A8F}" type="presOf" srcId="{F9D6D95C-BC6E-4217-8B33-8280E6F9A70E}" destId="{F29A7F04-D63F-49A1-AEF3-A427ABB895E5}" srcOrd="0" destOrd="0" presId="urn:microsoft.com/office/officeart/2005/8/layout/rings+Icon"/>
    <dgm:cxn modelId="{9E8492AF-6C2C-41C3-9382-FDAA7B16C755}" type="presParOf" srcId="{F29A7F04-D63F-49A1-AEF3-A427ABB895E5}" destId="{FE48402D-DA21-485A-A96B-B38BCDFDDFC7}" srcOrd="0" destOrd="0" presId="urn:microsoft.com/office/officeart/2005/8/layout/rings+Icon"/>
    <dgm:cxn modelId="{6BCBDEEB-DE96-4707-87F3-C7CF9EEE29F2}" type="presParOf" srcId="{F29A7F04-D63F-49A1-AEF3-A427ABB895E5}" destId="{B02BA518-E6D3-49BF-9E84-C3FE9E79E016}" srcOrd="1" destOrd="0" presId="urn:microsoft.com/office/officeart/2005/8/layout/rings+Icon"/>
    <dgm:cxn modelId="{06237DA2-B8E9-4FC0-A3B4-15EB44748FD3}" type="presParOf" srcId="{F29A7F04-D63F-49A1-AEF3-A427ABB895E5}" destId="{E6054064-971C-4612-8704-5A1AC3B58F2A}"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6D95C-BC6E-4217-8B33-8280E6F9A70E}" type="doc">
      <dgm:prSet loTypeId="urn:microsoft.com/office/officeart/2005/8/layout/rings+Icon" loCatId="officeonline" qsTypeId="urn:microsoft.com/office/officeart/2005/8/quickstyle/3d2" qsCatId="3D" csTypeId="urn:microsoft.com/office/officeart/2005/8/colors/accent2_1" csCatId="accent2" phldr="1"/>
      <dgm:spPr/>
    </dgm:pt>
    <dgm:pt modelId="{71F90055-BC16-4293-924A-0B748D45E0E8}">
      <dgm:prSet phldrT="[Texto]"/>
      <dgm:spPr>
        <a:solidFill>
          <a:srgbClr val="92D050"/>
        </a:solidFill>
      </dgm:spPr>
      <dgm:t>
        <a:bodyPr/>
        <a:lstStyle/>
        <a:p>
          <a:r>
            <a:rPr lang="es-MX" dirty="0" smtClean="0"/>
            <a:t>Ambiente</a:t>
          </a:r>
          <a:endParaRPr lang="es-MX" dirty="0"/>
        </a:p>
      </dgm:t>
    </dgm:pt>
    <dgm:pt modelId="{26A19F21-EDB2-4A6F-B717-F1CB317DD928}" type="parTrans" cxnId="{E2EE1530-5189-4FD6-8563-3BCCCE3D2CDD}">
      <dgm:prSet/>
      <dgm:spPr/>
      <dgm:t>
        <a:bodyPr/>
        <a:lstStyle/>
        <a:p>
          <a:endParaRPr lang="es-MX"/>
        </a:p>
      </dgm:t>
    </dgm:pt>
    <dgm:pt modelId="{43499B47-BE4D-470E-BAD7-097BEE57980D}" type="sibTrans" cxnId="{E2EE1530-5189-4FD6-8563-3BCCCE3D2CDD}">
      <dgm:prSet/>
      <dgm:spPr/>
      <dgm:t>
        <a:bodyPr/>
        <a:lstStyle/>
        <a:p>
          <a:endParaRPr lang="es-MX"/>
        </a:p>
      </dgm:t>
    </dgm:pt>
    <dgm:pt modelId="{C6FC215D-871D-4005-9244-ECCD2919A07D}">
      <dgm:prSet phldrT="[Texto]"/>
      <dgm:spPr>
        <a:solidFill>
          <a:srgbClr val="92D050"/>
        </a:solidFill>
        <a:scene3d>
          <a:camera prst="orthographicFront"/>
          <a:lightRig rig="threePt" dir="t">
            <a:rot lat="0" lon="0" rev="7500000"/>
          </a:lightRig>
        </a:scene3d>
        <a:sp3d prstMaterial="plastic">
          <a:bevelT w="127000" h="25400" prst="relaxedInset"/>
        </a:sp3d>
      </dgm:spPr>
      <dgm:t>
        <a:bodyPr/>
        <a:lstStyle/>
        <a:p>
          <a:r>
            <a:rPr lang="es-MX" dirty="0" smtClean="0">
              <a:solidFill>
                <a:schemeClr val="tx1"/>
              </a:solidFill>
            </a:rPr>
            <a:t>Agente</a:t>
          </a:r>
          <a:endParaRPr lang="es-MX" dirty="0">
            <a:solidFill>
              <a:schemeClr val="tx1"/>
            </a:solidFill>
          </a:endParaRPr>
        </a:p>
      </dgm:t>
    </dgm:pt>
    <dgm:pt modelId="{9DB7F263-C7E3-40E1-A626-6CEE09F55C8A}" type="parTrans" cxnId="{8B8A1012-8FBD-4DD3-B810-D19E6CC56C1D}">
      <dgm:prSet/>
      <dgm:spPr/>
      <dgm:t>
        <a:bodyPr/>
        <a:lstStyle/>
        <a:p>
          <a:endParaRPr lang="es-MX"/>
        </a:p>
      </dgm:t>
    </dgm:pt>
    <dgm:pt modelId="{0EC0E9C8-6EA3-47B2-827B-7853304CAECB}" type="sibTrans" cxnId="{8B8A1012-8FBD-4DD3-B810-D19E6CC56C1D}">
      <dgm:prSet/>
      <dgm:spPr/>
      <dgm:t>
        <a:bodyPr/>
        <a:lstStyle/>
        <a:p>
          <a:endParaRPr lang="es-MX"/>
        </a:p>
      </dgm:t>
    </dgm:pt>
    <dgm:pt modelId="{5C745BF1-71A4-407F-98FD-E2FE3ABE467D}">
      <dgm:prSet phldrT="[Texto]"/>
      <dgm:spPr>
        <a:solidFill>
          <a:srgbClr val="FF0000"/>
        </a:solidFill>
      </dgm:spPr>
      <dgm:t>
        <a:bodyPr/>
        <a:lstStyle/>
        <a:p>
          <a:r>
            <a:rPr lang="es-MX" dirty="0" smtClean="0">
              <a:solidFill>
                <a:schemeClr val="bg1"/>
              </a:solidFill>
            </a:rPr>
            <a:t>Huésped</a:t>
          </a:r>
          <a:endParaRPr lang="es-MX" dirty="0">
            <a:solidFill>
              <a:schemeClr val="bg1"/>
            </a:solidFill>
          </a:endParaRPr>
        </a:p>
      </dgm:t>
    </dgm:pt>
    <dgm:pt modelId="{7B1B2653-942D-433C-A677-6F7C08C544A6}" type="parTrans" cxnId="{0CF2D85F-DA8F-440E-86F7-2A12F099A5FB}">
      <dgm:prSet/>
      <dgm:spPr/>
      <dgm:t>
        <a:bodyPr/>
        <a:lstStyle/>
        <a:p>
          <a:endParaRPr lang="es-MX"/>
        </a:p>
      </dgm:t>
    </dgm:pt>
    <dgm:pt modelId="{53231E5F-F55E-403A-87B2-C1F0D081FD2D}" type="sibTrans" cxnId="{0CF2D85F-DA8F-440E-86F7-2A12F099A5FB}">
      <dgm:prSet/>
      <dgm:spPr/>
      <dgm:t>
        <a:bodyPr/>
        <a:lstStyle/>
        <a:p>
          <a:endParaRPr lang="es-MX"/>
        </a:p>
      </dgm:t>
    </dgm:pt>
    <dgm:pt modelId="{F29A7F04-D63F-49A1-AEF3-A427ABB895E5}" type="pres">
      <dgm:prSet presAssocID="{F9D6D95C-BC6E-4217-8B33-8280E6F9A70E}" presName="Name0" presStyleCnt="0">
        <dgm:presLayoutVars>
          <dgm:chMax val="7"/>
          <dgm:dir/>
          <dgm:resizeHandles val="exact"/>
        </dgm:presLayoutVars>
      </dgm:prSet>
      <dgm:spPr/>
    </dgm:pt>
    <dgm:pt modelId="{FE48402D-DA21-485A-A96B-B38BCDFDDFC7}" type="pres">
      <dgm:prSet presAssocID="{F9D6D95C-BC6E-4217-8B33-8280E6F9A70E}" presName="ellipse1" presStyleLbl="vennNode1" presStyleIdx="0" presStyleCnt="3">
        <dgm:presLayoutVars>
          <dgm:bulletEnabled val="1"/>
        </dgm:presLayoutVars>
      </dgm:prSet>
      <dgm:spPr/>
      <dgm:t>
        <a:bodyPr/>
        <a:lstStyle/>
        <a:p>
          <a:endParaRPr lang="es-MX"/>
        </a:p>
      </dgm:t>
    </dgm:pt>
    <dgm:pt modelId="{B02BA518-E6D3-49BF-9E84-C3FE9E79E016}" type="pres">
      <dgm:prSet presAssocID="{F9D6D95C-BC6E-4217-8B33-8280E6F9A70E}" presName="ellipse2" presStyleLbl="vennNode1" presStyleIdx="1" presStyleCnt="3" custLinFactNeighborX="-9550" custLinFactNeighborY="1794">
        <dgm:presLayoutVars>
          <dgm:bulletEnabled val="1"/>
        </dgm:presLayoutVars>
      </dgm:prSet>
      <dgm:spPr/>
      <dgm:t>
        <a:bodyPr/>
        <a:lstStyle/>
        <a:p>
          <a:endParaRPr lang="es-MX"/>
        </a:p>
      </dgm:t>
    </dgm:pt>
    <dgm:pt modelId="{E6054064-971C-4612-8704-5A1AC3B58F2A}" type="pres">
      <dgm:prSet presAssocID="{F9D6D95C-BC6E-4217-8B33-8280E6F9A70E}" presName="ellipse3" presStyleLbl="vennNode1" presStyleIdx="2" presStyleCnt="3" custLinFactNeighborX="-15302" custLinFactNeighborY="-2283">
        <dgm:presLayoutVars>
          <dgm:bulletEnabled val="1"/>
        </dgm:presLayoutVars>
      </dgm:prSet>
      <dgm:spPr/>
      <dgm:t>
        <a:bodyPr/>
        <a:lstStyle/>
        <a:p>
          <a:endParaRPr lang="es-MX"/>
        </a:p>
      </dgm:t>
    </dgm:pt>
  </dgm:ptLst>
  <dgm:cxnLst>
    <dgm:cxn modelId="{8B8A1012-8FBD-4DD3-B810-D19E6CC56C1D}" srcId="{F9D6D95C-BC6E-4217-8B33-8280E6F9A70E}" destId="{C6FC215D-871D-4005-9244-ECCD2919A07D}" srcOrd="1" destOrd="0" parTransId="{9DB7F263-C7E3-40E1-A626-6CEE09F55C8A}" sibTransId="{0EC0E9C8-6EA3-47B2-827B-7853304CAECB}"/>
    <dgm:cxn modelId="{0CF2D85F-DA8F-440E-86F7-2A12F099A5FB}" srcId="{F9D6D95C-BC6E-4217-8B33-8280E6F9A70E}" destId="{5C745BF1-71A4-407F-98FD-E2FE3ABE467D}" srcOrd="2" destOrd="0" parTransId="{7B1B2653-942D-433C-A677-6F7C08C544A6}" sibTransId="{53231E5F-F55E-403A-87B2-C1F0D081FD2D}"/>
    <dgm:cxn modelId="{8E6F1D07-A3A5-4200-B21C-D2DB10B40E49}" type="presOf" srcId="{71F90055-BC16-4293-924A-0B748D45E0E8}" destId="{FE48402D-DA21-485A-A96B-B38BCDFDDFC7}" srcOrd="0" destOrd="0" presId="urn:microsoft.com/office/officeart/2005/8/layout/rings+Icon"/>
    <dgm:cxn modelId="{91E5336D-F933-44D3-AAF9-A1FF10576D7B}" type="presOf" srcId="{5C745BF1-71A4-407F-98FD-E2FE3ABE467D}" destId="{E6054064-971C-4612-8704-5A1AC3B58F2A}" srcOrd="0" destOrd="0" presId="urn:microsoft.com/office/officeart/2005/8/layout/rings+Icon"/>
    <dgm:cxn modelId="{E2EE1530-5189-4FD6-8563-3BCCCE3D2CDD}" srcId="{F9D6D95C-BC6E-4217-8B33-8280E6F9A70E}" destId="{71F90055-BC16-4293-924A-0B748D45E0E8}" srcOrd="0" destOrd="0" parTransId="{26A19F21-EDB2-4A6F-B717-F1CB317DD928}" sibTransId="{43499B47-BE4D-470E-BAD7-097BEE57980D}"/>
    <dgm:cxn modelId="{61618B7B-CAB5-4362-B675-E4414369AABF}" type="presOf" srcId="{C6FC215D-871D-4005-9244-ECCD2919A07D}" destId="{B02BA518-E6D3-49BF-9E84-C3FE9E79E016}" srcOrd="0" destOrd="0" presId="urn:microsoft.com/office/officeart/2005/8/layout/rings+Icon"/>
    <dgm:cxn modelId="{14D58020-0C21-43C8-8A71-01B373197039}" type="presOf" srcId="{F9D6D95C-BC6E-4217-8B33-8280E6F9A70E}" destId="{F29A7F04-D63F-49A1-AEF3-A427ABB895E5}" srcOrd="0" destOrd="0" presId="urn:microsoft.com/office/officeart/2005/8/layout/rings+Icon"/>
    <dgm:cxn modelId="{23EFB1A1-D814-4506-92C0-7825EAB665AF}" type="presParOf" srcId="{F29A7F04-D63F-49A1-AEF3-A427ABB895E5}" destId="{FE48402D-DA21-485A-A96B-B38BCDFDDFC7}" srcOrd="0" destOrd="0" presId="urn:microsoft.com/office/officeart/2005/8/layout/rings+Icon"/>
    <dgm:cxn modelId="{8FE25403-2D00-4DB5-AEC6-AAA8962A6236}" type="presParOf" srcId="{F29A7F04-D63F-49A1-AEF3-A427ABB895E5}" destId="{B02BA518-E6D3-49BF-9E84-C3FE9E79E016}" srcOrd="1" destOrd="0" presId="urn:microsoft.com/office/officeart/2005/8/layout/rings+Icon"/>
    <dgm:cxn modelId="{3B5A47FA-34C5-4E31-8775-1CEC9B762E6A}" type="presParOf" srcId="{F29A7F04-D63F-49A1-AEF3-A427ABB895E5}" destId="{E6054064-971C-4612-8704-5A1AC3B58F2A}"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6D95C-BC6E-4217-8B33-8280E6F9A70E}" type="doc">
      <dgm:prSet loTypeId="urn:microsoft.com/office/officeart/2005/8/layout/rings+Icon" loCatId="officeonline" qsTypeId="urn:microsoft.com/office/officeart/2005/8/quickstyle/3d2" qsCatId="3D" csTypeId="urn:microsoft.com/office/officeart/2005/8/colors/accent2_1" csCatId="accent2" phldr="1"/>
      <dgm:spPr/>
    </dgm:pt>
    <dgm:pt modelId="{71F90055-BC16-4293-924A-0B748D45E0E8}">
      <dgm:prSet phldrT="[Texto]"/>
      <dgm:spPr>
        <a:solidFill>
          <a:srgbClr val="FF0000"/>
        </a:solidFill>
      </dgm:spPr>
      <dgm:t>
        <a:bodyPr/>
        <a:lstStyle/>
        <a:p>
          <a:r>
            <a:rPr lang="es-MX" b="1" dirty="0" smtClean="0">
              <a:solidFill>
                <a:schemeClr val="bg1"/>
              </a:solidFill>
              <a:effectLst>
                <a:outerShdw blurRad="38100" dist="38100" dir="2700000" algn="tl">
                  <a:srgbClr val="000000">
                    <a:alpha val="43137"/>
                  </a:srgbClr>
                </a:outerShdw>
              </a:effectLst>
            </a:rPr>
            <a:t>Ambiente</a:t>
          </a:r>
          <a:endParaRPr lang="es-MX" b="1" dirty="0">
            <a:solidFill>
              <a:schemeClr val="bg1"/>
            </a:solidFill>
            <a:effectLst>
              <a:outerShdw blurRad="38100" dist="38100" dir="2700000" algn="tl">
                <a:srgbClr val="000000">
                  <a:alpha val="43137"/>
                </a:srgbClr>
              </a:outerShdw>
            </a:effectLst>
          </a:endParaRPr>
        </a:p>
      </dgm:t>
    </dgm:pt>
    <dgm:pt modelId="{26A19F21-EDB2-4A6F-B717-F1CB317DD928}" type="parTrans" cxnId="{E2EE1530-5189-4FD6-8563-3BCCCE3D2CDD}">
      <dgm:prSet/>
      <dgm:spPr/>
      <dgm:t>
        <a:bodyPr/>
        <a:lstStyle/>
        <a:p>
          <a:endParaRPr lang="es-MX"/>
        </a:p>
      </dgm:t>
    </dgm:pt>
    <dgm:pt modelId="{43499B47-BE4D-470E-BAD7-097BEE57980D}" type="sibTrans" cxnId="{E2EE1530-5189-4FD6-8563-3BCCCE3D2CDD}">
      <dgm:prSet/>
      <dgm:spPr/>
      <dgm:t>
        <a:bodyPr/>
        <a:lstStyle/>
        <a:p>
          <a:endParaRPr lang="es-MX"/>
        </a:p>
      </dgm:t>
    </dgm:pt>
    <dgm:pt modelId="{C6FC215D-871D-4005-9244-ECCD2919A07D}">
      <dgm:prSet phldrT="[Texto]"/>
      <dgm:spPr>
        <a:solidFill>
          <a:srgbClr val="92D050"/>
        </a:solidFill>
        <a:scene3d>
          <a:camera prst="orthographicFront"/>
          <a:lightRig rig="threePt" dir="t">
            <a:rot lat="0" lon="0" rev="7500000"/>
          </a:lightRig>
        </a:scene3d>
        <a:sp3d prstMaterial="plastic">
          <a:bevelT w="127000" h="25400" prst="relaxedInset"/>
        </a:sp3d>
      </dgm:spPr>
      <dgm:t>
        <a:bodyPr/>
        <a:lstStyle/>
        <a:p>
          <a:r>
            <a:rPr lang="es-MX" dirty="0" smtClean="0">
              <a:solidFill>
                <a:schemeClr val="tx1"/>
              </a:solidFill>
            </a:rPr>
            <a:t>Agente</a:t>
          </a:r>
          <a:endParaRPr lang="es-MX" dirty="0">
            <a:solidFill>
              <a:schemeClr val="tx1"/>
            </a:solidFill>
          </a:endParaRPr>
        </a:p>
      </dgm:t>
    </dgm:pt>
    <dgm:pt modelId="{9DB7F263-C7E3-40E1-A626-6CEE09F55C8A}" type="parTrans" cxnId="{8B8A1012-8FBD-4DD3-B810-D19E6CC56C1D}">
      <dgm:prSet/>
      <dgm:spPr/>
      <dgm:t>
        <a:bodyPr/>
        <a:lstStyle/>
        <a:p>
          <a:endParaRPr lang="es-MX"/>
        </a:p>
      </dgm:t>
    </dgm:pt>
    <dgm:pt modelId="{0EC0E9C8-6EA3-47B2-827B-7853304CAECB}" type="sibTrans" cxnId="{8B8A1012-8FBD-4DD3-B810-D19E6CC56C1D}">
      <dgm:prSet/>
      <dgm:spPr/>
      <dgm:t>
        <a:bodyPr/>
        <a:lstStyle/>
        <a:p>
          <a:endParaRPr lang="es-MX"/>
        </a:p>
      </dgm:t>
    </dgm:pt>
    <dgm:pt modelId="{5C745BF1-71A4-407F-98FD-E2FE3ABE467D}">
      <dgm:prSet phldrT="[Texto]"/>
      <dgm:spPr>
        <a:solidFill>
          <a:srgbClr val="92D050"/>
        </a:solidFill>
      </dgm:spPr>
      <dgm:t>
        <a:bodyPr/>
        <a:lstStyle/>
        <a:p>
          <a:r>
            <a:rPr lang="es-MX" dirty="0" smtClean="0">
              <a:solidFill>
                <a:schemeClr val="tx1"/>
              </a:solidFill>
            </a:rPr>
            <a:t>Huésped</a:t>
          </a:r>
          <a:endParaRPr lang="es-MX" dirty="0">
            <a:solidFill>
              <a:schemeClr val="tx1"/>
            </a:solidFill>
          </a:endParaRPr>
        </a:p>
      </dgm:t>
    </dgm:pt>
    <dgm:pt modelId="{7B1B2653-942D-433C-A677-6F7C08C544A6}" type="parTrans" cxnId="{0CF2D85F-DA8F-440E-86F7-2A12F099A5FB}">
      <dgm:prSet/>
      <dgm:spPr/>
      <dgm:t>
        <a:bodyPr/>
        <a:lstStyle/>
        <a:p>
          <a:endParaRPr lang="es-MX"/>
        </a:p>
      </dgm:t>
    </dgm:pt>
    <dgm:pt modelId="{53231E5F-F55E-403A-87B2-C1F0D081FD2D}" type="sibTrans" cxnId="{0CF2D85F-DA8F-440E-86F7-2A12F099A5FB}">
      <dgm:prSet/>
      <dgm:spPr/>
      <dgm:t>
        <a:bodyPr/>
        <a:lstStyle/>
        <a:p>
          <a:endParaRPr lang="es-MX"/>
        </a:p>
      </dgm:t>
    </dgm:pt>
    <dgm:pt modelId="{F29A7F04-D63F-49A1-AEF3-A427ABB895E5}" type="pres">
      <dgm:prSet presAssocID="{F9D6D95C-BC6E-4217-8B33-8280E6F9A70E}" presName="Name0" presStyleCnt="0">
        <dgm:presLayoutVars>
          <dgm:chMax val="7"/>
          <dgm:dir/>
          <dgm:resizeHandles val="exact"/>
        </dgm:presLayoutVars>
      </dgm:prSet>
      <dgm:spPr/>
    </dgm:pt>
    <dgm:pt modelId="{FE48402D-DA21-485A-A96B-B38BCDFDDFC7}" type="pres">
      <dgm:prSet presAssocID="{F9D6D95C-BC6E-4217-8B33-8280E6F9A70E}" presName="ellipse1" presStyleLbl="vennNode1" presStyleIdx="0" presStyleCnt="3">
        <dgm:presLayoutVars>
          <dgm:bulletEnabled val="1"/>
        </dgm:presLayoutVars>
      </dgm:prSet>
      <dgm:spPr/>
      <dgm:t>
        <a:bodyPr/>
        <a:lstStyle/>
        <a:p>
          <a:endParaRPr lang="es-MX"/>
        </a:p>
      </dgm:t>
    </dgm:pt>
    <dgm:pt modelId="{B02BA518-E6D3-49BF-9E84-C3FE9E79E016}" type="pres">
      <dgm:prSet presAssocID="{F9D6D95C-BC6E-4217-8B33-8280E6F9A70E}" presName="ellipse2" presStyleLbl="vennNode1" presStyleIdx="1" presStyleCnt="3" custLinFactNeighborX="-9550" custLinFactNeighborY="1794">
        <dgm:presLayoutVars>
          <dgm:bulletEnabled val="1"/>
        </dgm:presLayoutVars>
      </dgm:prSet>
      <dgm:spPr/>
      <dgm:t>
        <a:bodyPr/>
        <a:lstStyle/>
        <a:p>
          <a:endParaRPr lang="es-MX"/>
        </a:p>
      </dgm:t>
    </dgm:pt>
    <dgm:pt modelId="{E6054064-971C-4612-8704-5A1AC3B58F2A}" type="pres">
      <dgm:prSet presAssocID="{F9D6D95C-BC6E-4217-8B33-8280E6F9A70E}" presName="ellipse3" presStyleLbl="vennNode1" presStyleIdx="2" presStyleCnt="3" custLinFactNeighborX="-15302" custLinFactNeighborY="-2283">
        <dgm:presLayoutVars>
          <dgm:bulletEnabled val="1"/>
        </dgm:presLayoutVars>
      </dgm:prSet>
      <dgm:spPr/>
      <dgm:t>
        <a:bodyPr/>
        <a:lstStyle/>
        <a:p>
          <a:endParaRPr lang="es-MX"/>
        </a:p>
      </dgm:t>
    </dgm:pt>
  </dgm:ptLst>
  <dgm:cxnLst>
    <dgm:cxn modelId="{38E38D18-659F-4359-BF22-609E4D82D0E9}" type="presOf" srcId="{C6FC215D-871D-4005-9244-ECCD2919A07D}" destId="{B02BA518-E6D3-49BF-9E84-C3FE9E79E016}" srcOrd="0" destOrd="0" presId="urn:microsoft.com/office/officeart/2005/8/layout/rings+Icon"/>
    <dgm:cxn modelId="{8B8A1012-8FBD-4DD3-B810-D19E6CC56C1D}" srcId="{F9D6D95C-BC6E-4217-8B33-8280E6F9A70E}" destId="{C6FC215D-871D-4005-9244-ECCD2919A07D}" srcOrd="1" destOrd="0" parTransId="{9DB7F263-C7E3-40E1-A626-6CEE09F55C8A}" sibTransId="{0EC0E9C8-6EA3-47B2-827B-7853304CAECB}"/>
    <dgm:cxn modelId="{0CF2D85F-DA8F-440E-86F7-2A12F099A5FB}" srcId="{F9D6D95C-BC6E-4217-8B33-8280E6F9A70E}" destId="{5C745BF1-71A4-407F-98FD-E2FE3ABE467D}" srcOrd="2" destOrd="0" parTransId="{7B1B2653-942D-433C-A677-6F7C08C544A6}" sibTransId="{53231E5F-F55E-403A-87B2-C1F0D081FD2D}"/>
    <dgm:cxn modelId="{E2EE1530-5189-4FD6-8563-3BCCCE3D2CDD}" srcId="{F9D6D95C-BC6E-4217-8B33-8280E6F9A70E}" destId="{71F90055-BC16-4293-924A-0B748D45E0E8}" srcOrd="0" destOrd="0" parTransId="{26A19F21-EDB2-4A6F-B717-F1CB317DD928}" sibTransId="{43499B47-BE4D-470E-BAD7-097BEE57980D}"/>
    <dgm:cxn modelId="{4E2594EA-0072-45E5-81F9-53EA5FA6800E}" type="presOf" srcId="{F9D6D95C-BC6E-4217-8B33-8280E6F9A70E}" destId="{F29A7F04-D63F-49A1-AEF3-A427ABB895E5}" srcOrd="0" destOrd="0" presId="urn:microsoft.com/office/officeart/2005/8/layout/rings+Icon"/>
    <dgm:cxn modelId="{EA407E9B-853F-4C40-B6FE-CC77E35EFE8A}" type="presOf" srcId="{71F90055-BC16-4293-924A-0B748D45E0E8}" destId="{FE48402D-DA21-485A-A96B-B38BCDFDDFC7}" srcOrd="0" destOrd="0" presId="urn:microsoft.com/office/officeart/2005/8/layout/rings+Icon"/>
    <dgm:cxn modelId="{43AC5515-EC88-4E21-9D2D-3D2951F6D167}" type="presOf" srcId="{5C745BF1-71A4-407F-98FD-E2FE3ABE467D}" destId="{E6054064-971C-4612-8704-5A1AC3B58F2A}" srcOrd="0" destOrd="0" presId="urn:microsoft.com/office/officeart/2005/8/layout/rings+Icon"/>
    <dgm:cxn modelId="{F16B4E7C-7795-432F-868F-7B2EA23EF449}" type="presParOf" srcId="{F29A7F04-D63F-49A1-AEF3-A427ABB895E5}" destId="{FE48402D-DA21-485A-A96B-B38BCDFDDFC7}" srcOrd="0" destOrd="0" presId="urn:microsoft.com/office/officeart/2005/8/layout/rings+Icon"/>
    <dgm:cxn modelId="{553909CA-F4EA-4D77-9002-3CE62F3D91FE}" type="presParOf" srcId="{F29A7F04-D63F-49A1-AEF3-A427ABB895E5}" destId="{B02BA518-E6D3-49BF-9E84-C3FE9E79E016}" srcOrd="1" destOrd="0" presId="urn:microsoft.com/office/officeart/2005/8/layout/rings+Icon"/>
    <dgm:cxn modelId="{369A4C2B-0348-44F2-B2B4-7EDB6DA97C92}" type="presParOf" srcId="{F29A7F04-D63F-49A1-AEF3-A427ABB895E5}" destId="{E6054064-971C-4612-8704-5A1AC3B58F2A}" srcOrd="2"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8402D-DA21-485A-A96B-B38BCDFDDFC7}">
      <dsp:nvSpPr>
        <dsp:cNvPr id="0" name=""/>
        <dsp:cNvSpPr/>
      </dsp:nvSpPr>
      <dsp:spPr>
        <a:xfrm>
          <a:off x="1054009" y="0"/>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t>Ambiente</a:t>
          </a:r>
          <a:endParaRPr lang="es-MX" sz="3800" kern="1200" dirty="0"/>
        </a:p>
      </dsp:txBody>
      <dsp:txXfrm>
        <a:off x="1054009" y="0"/>
        <a:ext cx="3154199" cy="3154154"/>
      </dsp:txXfrm>
    </dsp:sp>
    <dsp:sp modelId="{B02BA518-E6D3-49BF-9E84-C3FE9E79E016}">
      <dsp:nvSpPr>
        <dsp:cNvPr id="0" name=""/>
        <dsp:cNvSpPr/>
      </dsp:nvSpPr>
      <dsp:spPr>
        <a:xfrm>
          <a:off x="2376278" y="2103645"/>
          <a:ext cx="3154199" cy="315415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solidFill>
                <a:schemeClr val="bg1"/>
              </a:solidFill>
            </a:rPr>
            <a:t>Agente</a:t>
          </a:r>
          <a:endParaRPr lang="es-MX" sz="3800" kern="1200" dirty="0">
            <a:solidFill>
              <a:schemeClr val="bg1"/>
            </a:solidFill>
          </a:endParaRPr>
        </a:p>
      </dsp:txBody>
      <dsp:txXfrm>
        <a:off x="2376278" y="2103645"/>
        <a:ext cx="3154199" cy="3154154"/>
      </dsp:txXfrm>
    </dsp:sp>
    <dsp:sp modelId="{E6054064-971C-4612-8704-5A1AC3B58F2A}">
      <dsp:nvSpPr>
        <dsp:cNvPr id="0" name=""/>
        <dsp:cNvSpPr/>
      </dsp:nvSpPr>
      <dsp:spPr>
        <a:xfrm>
          <a:off x="3816423" y="0"/>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t>Huésped</a:t>
          </a:r>
          <a:endParaRPr lang="es-MX" sz="3800" kern="1200" dirty="0"/>
        </a:p>
      </dsp:txBody>
      <dsp:txXfrm>
        <a:off x="3816423" y="0"/>
        <a:ext cx="3154199" cy="31541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8402D-DA21-485A-A96B-B38BCDFDDFC7}">
      <dsp:nvSpPr>
        <dsp:cNvPr id="0" name=""/>
        <dsp:cNvSpPr/>
      </dsp:nvSpPr>
      <dsp:spPr>
        <a:xfrm>
          <a:off x="1054009" y="0"/>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t>Ambiente</a:t>
          </a:r>
          <a:endParaRPr lang="es-MX" sz="3800" kern="1200" dirty="0"/>
        </a:p>
      </dsp:txBody>
      <dsp:txXfrm>
        <a:off x="1054009" y="0"/>
        <a:ext cx="3154199" cy="3154154"/>
      </dsp:txXfrm>
    </dsp:sp>
    <dsp:sp modelId="{B02BA518-E6D3-49BF-9E84-C3FE9E79E016}">
      <dsp:nvSpPr>
        <dsp:cNvPr id="0" name=""/>
        <dsp:cNvSpPr/>
      </dsp:nvSpPr>
      <dsp:spPr>
        <a:xfrm>
          <a:off x="2376278" y="2103645"/>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solidFill>
                <a:schemeClr val="tx1"/>
              </a:solidFill>
            </a:rPr>
            <a:t>Agente</a:t>
          </a:r>
          <a:endParaRPr lang="es-MX" sz="3800" kern="1200" dirty="0">
            <a:solidFill>
              <a:schemeClr val="tx1"/>
            </a:solidFill>
          </a:endParaRPr>
        </a:p>
      </dsp:txBody>
      <dsp:txXfrm>
        <a:off x="2376278" y="2103645"/>
        <a:ext cx="3154199" cy="3154154"/>
      </dsp:txXfrm>
    </dsp:sp>
    <dsp:sp modelId="{E6054064-971C-4612-8704-5A1AC3B58F2A}">
      <dsp:nvSpPr>
        <dsp:cNvPr id="0" name=""/>
        <dsp:cNvSpPr/>
      </dsp:nvSpPr>
      <dsp:spPr>
        <a:xfrm>
          <a:off x="3816423" y="0"/>
          <a:ext cx="3154199" cy="315415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MX" sz="3800" kern="1200" dirty="0" smtClean="0">
              <a:solidFill>
                <a:schemeClr val="bg1"/>
              </a:solidFill>
            </a:rPr>
            <a:t>Huésped</a:t>
          </a:r>
          <a:endParaRPr lang="es-MX" sz="3800" kern="1200" dirty="0">
            <a:solidFill>
              <a:schemeClr val="bg1"/>
            </a:solidFill>
          </a:endParaRPr>
        </a:p>
      </dsp:txBody>
      <dsp:txXfrm>
        <a:off x="3816423" y="0"/>
        <a:ext cx="3154199" cy="315415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8402D-DA21-485A-A96B-B38BCDFDDFC7}">
      <dsp:nvSpPr>
        <dsp:cNvPr id="0" name=""/>
        <dsp:cNvSpPr/>
      </dsp:nvSpPr>
      <dsp:spPr>
        <a:xfrm>
          <a:off x="1054009" y="0"/>
          <a:ext cx="3154199" cy="315415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MX" sz="3700" b="1" kern="1200" dirty="0" smtClean="0">
              <a:solidFill>
                <a:schemeClr val="bg1"/>
              </a:solidFill>
              <a:effectLst>
                <a:outerShdw blurRad="38100" dist="38100" dir="2700000" algn="tl">
                  <a:srgbClr val="000000">
                    <a:alpha val="43137"/>
                  </a:srgbClr>
                </a:outerShdw>
              </a:effectLst>
            </a:rPr>
            <a:t>Ambiente</a:t>
          </a:r>
          <a:endParaRPr lang="es-MX" sz="3700" b="1" kern="1200" dirty="0">
            <a:solidFill>
              <a:schemeClr val="bg1"/>
            </a:solidFill>
            <a:effectLst>
              <a:outerShdw blurRad="38100" dist="38100" dir="2700000" algn="tl">
                <a:srgbClr val="000000">
                  <a:alpha val="43137"/>
                </a:srgbClr>
              </a:outerShdw>
            </a:effectLst>
          </a:endParaRPr>
        </a:p>
      </dsp:txBody>
      <dsp:txXfrm>
        <a:off x="1054009" y="0"/>
        <a:ext cx="3154199" cy="3154154"/>
      </dsp:txXfrm>
    </dsp:sp>
    <dsp:sp modelId="{B02BA518-E6D3-49BF-9E84-C3FE9E79E016}">
      <dsp:nvSpPr>
        <dsp:cNvPr id="0" name=""/>
        <dsp:cNvSpPr/>
      </dsp:nvSpPr>
      <dsp:spPr>
        <a:xfrm>
          <a:off x="2376278" y="2103645"/>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MX" sz="3700" kern="1200" dirty="0" smtClean="0">
              <a:solidFill>
                <a:schemeClr val="tx1"/>
              </a:solidFill>
            </a:rPr>
            <a:t>Agente</a:t>
          </a:r>
          <a:endParaRPr lang="es-MX" sz="3700" kern="1200" dirty="0">
            <a:solidFill>
              <a:schemeClr val="tx1"/>
            </a:solidFill>
          </a:endParaRPr>
        </a:p>
      </dsp:txBody>
      <dsp:txXfrm>
        <a:off x="2376278" y="2103645"/>
        <a:ext cx="3154199" cy="3154154"/>
      </dsp:txXfrm>
    </dsp:sp>
    <dsp:sp modelId="{E6054064-971C-4612-8704-5A1AC3B58F2A}">
      <dsp:nvSpPr>
        <dsp:cNvPr id="0" name=""/>
        <dsp:cNvSpPr/>
      </dsp:nvSpPr>
      <dsp:spPr>
        <a:xfrm>
          <a:off x="3816423" y="0"/>
          <a:ext cx="3154199" cy="3154154"/>
        </a:xfrm>
        <a:prstGeom prst="ellipse">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s-MX" sz="3700" kern="1200" dirty="0" smtClean="0">
              <a:solidFill>
                <a:schemeClr val="tx1"/>
              </a:solidFill>
            </a:rPr>
            <a:t>Huésped</a:t>
          </a:r>
          <a:endParaRPr lang="es-MX" sz="3700" kern="1200" dirty="0">
            <a:solidFill>
              <a:schemeClr val="tx1"/>
            </a:solidFill>
          </a:endParaRPr>
        </a:p>
      </dsp:txBody>
      <dsp:txXfrm>
        <a:off x="3816423" y="0"/>
        <a:ext cx="3154199" cy="3154154"/>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7819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210595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315694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49498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74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121398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8682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13180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29466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86629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E9B3CF1-2E85-4F19-9C9E-27F257F4CFAD}" type="datetimeFigureOut">
              <a:rPr lang="es-MX" smtClean="0"/>
              <a:pPr/>
              <a:t>14/02/2014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11078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B3CF1-2E85-4F19-9C9E-27F257F4CFAD}" type="datetimeFigureOut">
              <a:rPr lang="es-MX" smtClean="0"/>
              <a:pPr/>
              <a:t>14/02/2014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7D048-5974-43BA-B852-890C40DE0982}" type="slidenum">
              <a:rPr lang="es-MX" smtClean="0"/>
              <a:pPr/>
              <a:t>‹Nº›</a:t>
            </a:fld>
            <a:endParaRPr lang="es-MX"/>
          </a:p>
        </p:txBody>
      </p:sp>
    </p:spTree>
    <p:extLst>
      <p:ext uri="{BB962C8B-B14F-4D97-AF65-F5344CB8AC3E}">
        <p14:creationId xmlns:p14="http://schemas.microsoft.com/office/powerpoint/2010/main" xmlns="" val="32278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reidhosp.adam.com/content.aspx?productId=39&amp;pid=5&amp;gid=001334&amp;print=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rabies/es/" TargetMode="External"/><Relationship Id="rId2" Type="http://schemas.openxmlformats.org/officeDocument/2006/relationships/hyperlink" Target="http://www.sipove.gob.mx/Doc_SIPOVE/SAnimal/Publica/rabia/Fichas/FT_RabiaPB%20CORREGIDO%2020%20Mayo.pdf" TargetMode="External"/><Relationship Id="rId1" Type="http://schemas.openxmlformats.org/officeDocument/2006/relationships/slideLayout" Target="../slideLayouts/slideLayout2.xml"/><Relationship Id="rId4" Type="http://schemas.openxmlformats.org/officeDocument/2006/relationships/hyperlink" Target="http://www.fmvz.unam.mx/fmvz/cienciavet/revistas/CVvol3/CVv3c04.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276872"/>
            <a:ext cx="7848872" cy="576064"/>
          </a:xfrm>
        </p:spPr>
        <p:txBody>
          <a:bodyPr>
            <a:normAutofit fontScale="90000"/>
          </a:bodyPr>
          <a:lstStyle/>
          <a:p>
            <a:r>
              <a:rPr lang="es-MX" b="1" dirty="0" smtClean="0">
                <a:solidFill>
                  <a:schemeClr val="accent2">
                    <a:lumMod val="75000"/>
                  </a:schemeClr>
                </a:solidFill>
                <a:effectLst>
                  <a:outerShdw blurRad="38100" dist="38100" dir="2700000" algn="tl">
                    <a:srgbClr val="000000">
                      <a:alpha val="43137"/>
                    </a:srgbClr>
                  </a:outerShdw>
                </a:effectLst>
              </a:rPr>
              <a:t/>
            </a:r>
            <a:br>
              <a:rPr lang="es-MX" b="1" dirty="0" smtClean="0">
                <a:solidFill>
                  <a:schemeClr val="accent2">
                    <a:lumMod val="75000"/>
                  </a:schemeClr>
                </a:solidFill>
                <a:effectLst>
                  <a:outerShdw blurRad="38100" dist="38100" dir="2700000" algn="tl">
                    <a:srgbClr val="000000">
                      <a:alpha val="43137"/>
                    </a:srgbClr>
                  </a:outerShdw>
                </a:effectLst>
              </a:rPr>
            </a:br>
            <a:r>
              <a:rPr lang="es-MX" b="1" dirty="0" smtClean="0">
                <a:solidFill>
                  <a:schemeClr val="accent2">
                    <a:lumMod val="75000"/>
                  </a:schemeClr>
                </a:solidFill>
                <a:effectLst>
                  <a:outerShdw blurRad="38100" dist="38100" dir="2700000" algn="tl">
                    <a:srgbClr val="000000">
                      <a:alpha val="43137"/>
                    </a:srgbClr>
                  </a:outerShdw>
                </a:effectLst>
              </a:rPr>
              <a:t/>
            </a:r>
            <a:br>
              <a:rPr lang="es-MX" b="1" dirty="0" smtClean="0">
                <a:solidFill>
                  <a:schemeClr val="accent2">
                    <a:lumMod val="75000"/>
                  </a:schemeClr>
                </a:solidFill>
                <a:effectLst>
                  <a:outerShdw blurRad="38100" dist="38100" dir="2700000" algn="tl">
                    <a:srgbClr val="000000">
                      <a:alpha val="43137"/>
                    </a:srgbClr>
                  </a:outerShdw>
                </a:effectLst>
              </a:rPr>
            </a:br>
            <a:r>
              <a:rPr lang="es-MX" sz="4900" b="1" dirty="0" smtClean="0">
                <a:solidFill>
                  <a:schemeClr val="accent2">
                    <a:lumMod val="75000"/>
                  </a:schemeClr>
                </a:solidFill>
                <a:effectLst>
                  <a:outerShdw blurRad="38100" dist="38100" dir="2700000" algn="tl">
                    <a:srgbClr val="000000">
                      <a:alpha val="43137"/>
                    </a:srgbClr>
                  </a:outerShdw>
                </a:effectLst>
              </a:rPr>
              <a:t>HISTORIA </a:t>
            </a:r>
            <a:r>
              <a:rPr lang="es-MX" sz="4900" b="1" dirty="0" smtClean="0">
                <a:solidFill>
                  <a:schemeClr val="accent2">
                    <a:lumMod val="75000"/>
                  </a:schemeClr>
                </a:solidFill>
                <a:effectLst>
                  <a:outerShdw blurRad="38100" dist="38100" dir="2700000" algn="tl">
                    <a:srgbClr val="000000">
                      <a:alpha val="43137"/>
                    </a:srgbClr>
                  </a:outerShdw>
                </a:effectLst>
              </a:rPr>
              <a:t>NATURAL DE LA RABIA</a:t>
            </a:r>
            <a:endParaRPr lang="es-MX" sz="4900" b="1" dirty="0">
              <a:solidFill>
                <a:schemeClr val="accent2">
                  <a:lumMod val="75000"/>
                </a:schemeClr>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683568" y="4437112"/>
            <a:ext cx="7416824" cy="1201688"/>
          </a:xfrm>
        </p:spPr>
        <p:txBody>
          <a:bodyPr>
            <a:normAutofit fontScale="77500" lnSpcReduction="20000"/>
          </a:bodyPr>
          <a:lstStyle/>
          <a:p>
            <a:r>
              <a:rPr lang="es-MX" sz="3000" b="1" dirty="0" err="1" smtClean="0">
                <a:solidFill>
                  <a:schemeClr val="tx1"/>
                </a:solidFill>
              </a:rPr>
              <a:t>pMVZ</a:t>
            </a:r>
            <a:r>
              <a:rPr lang="es-MX" b="1" dirty="0" smtClean="0">
                <a:solidFill>
                  <a:schemeClr val="tx1"/>
                </a:solidFill>
              </a:rPr>
              <a:t>  Raúl Arturo Nieto Mendoza</a:t>
            </a:r>
          </a:p>
          <a:p>
            <a:r>
              <a:rPr lang="es-MX" b="1" dirty="0" smtClean="0">
                <a:solidFill>
                  <a:schemeClr val="tx1"/>
                </a:solidFill>
              </a:rPr>
              <a:t>Facultad de Medicina Veterinaria y Zootecnia</a:t>
            </a:r>
          </a:p>
          <a:p>
            <a:r>
              <a:rPr lang="es-MX" b="1" dirty="0" smtClean="0">
                <a:solidFill>
                  <a:schemeClr val="tx1"/>
                </a:solidFill>
              </a:rPr>
              <a:t>Universidad Nacional Autónoma de México</a:t>
            </a:r>
            <a:endParaRPr lang="es-MX" b="1" dirty="0">
              <a:solidFill>
                <a:schemeClr val="tx1"/>
              </a:solidFill>
            </a:endParaRPr>
          </a:p>
        </p:txBody>
      </p:sp>
      <p:pic>
        <p:nvPicPr>
          <p:cNvPr id="4" name="Picture 4" descr="Copy of FMVZdorado sin fondo"/>
          <p:cNvPicPr>
            <a:picLocks noChangeAspect="1" noChangeArrowheads="1"/>
          </p:cNvPicPr>
          <p:nvPr/>
        </p:nvPicPr>
        <p:blipFill>
          <a:blip r:embed="rId2" cstate="print">
            <a:lum bright="36000" contrast="24000"/>
          </a:blip>
          <a:srcRect/>
          <a:stretch>
            <a:fillRect/>
          </a:stretch>
        </p:blipFill>
        <p:spPr bwMode="auto">
          <a:xfrm>
            <a:off x="3635896" y="333325"/>
            <a:ext cx="2087563" cy="2087563"/>
          </a:xfrm>
          <a:prstGeom prst="rect">
            <a:avLst/>
          </a:prstGeom>
          <a:noFill/>
          <a:ln w="9525">
            <a:noFill/>
            <a:miter lim="800000"/>
            <a:headEnd/>
            <a:tailEnd/>
          </a:ln>
        </p:spPr>
      </p:pic>
    </p:spTree>
    <p:extLst>
      <p:ext uri="{BB962C8B-B14F-4D97-AF65-F5344CB8AC3E}">
        <p14:creationId xmlns:p14="http://schemas.microsoft.com/office/powerpoint/2010/main" xmlns="" val="371315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MX" sz="3200" dirty="0" smtClean="0"/>
              <a:t>Para que se de la transmisión efectiva del virus deben ocurrir 2 cosas:</a:t>
            </a:r>
            <a:endParaRPr lang="es-MX" sz="3200" dirty="0"/>
          </a:p>
        </p:txBody>
      </p:sp>
      <p:sp>
        <p:nvSpPr>
          <p:cNvPr id="3" name="2 Marcador de contenido"/>
          <p:cNvSpPr>
            <a:spLocks noGrp="1"/>
          </p:cNvSpPr>
          <p:nvPr>
            <p:ph idx="1"/>
          </p:nvPr>
        </p:nvSpPr>
        <p:spPr>
          <a:xfrm>
            <a:off x="457200" y="1600201"/>
            <a:ext cx="8291264" cy="3196952"/>
          </a:xfrm>
        </p:spPr>
        <p:txBody>
          <a:bodyPr>
            <a:normAutofit/>
          </a:bodyPr>
          <a:lstStyle/>
          <a:p>
            <a:pPr marL="0" indent="0" algn="just">
              <a:buNone/>
            </a:pPr>
            <a:r>
              <a:rPr lang="es-MX" sz="2800" dirty="0" smtClean="0"/>
              <a:t>1.-  Contacto directo entre el virus y el huésped susceptible.</a:t>
            </a:r>
          </a:p>
          <a:p>
            <a:pPr marL="0" indent="0" algn="just">
              <a:buNone/>
            </a:pPr>
            <a:endParaRPr lang="es-MX" sz="2800" dirty="0" smtClean="0"/>
          </a:p>
          <a:p>
            <a:pPr marL="0" indent="0" algn="just">
              <a:buNone/>
            </a:pPr>
            <a:r>
              <a:rPr lang="es-MX" sz="2800" dirty="0" smtClean="0"/>
              <a:t>2.- Virus debe alcanzar terminaciones nerviosas del huésped y penetrar por el axón.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4882" y="3756070"/>
            <a:ext cx="3995936" cy="30136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36" y="4174930"/>
            <a:ext cx="3429000" cy="258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41594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MX" dirty="0" smtClean="0"/>
              <a:t>Por lo tanto:</a:t>
            </a:r>
            <a:endParaRPr lang="es-MX" dirty="0"/>
          </a:p>
        </p:txBody>
      </p:sp>
      <p:sp>
        <p:nvSpPr>
          <p:cNvPr id="3" name="2 Marcador de contenido"/>
          <p:cNvSpPr>
            <a:spLocks noGrp="1"/>
          </p:cNvSpPr>
          <p:nvPr>
            <p:ph idx="1"/>
          </p:nvPr>
        </p:nvSpPr>
        <p:spPr/>
        <p:txBody>
          <a:bodyPr/>
          <a:lstStyle/>
          <a:p>
            <a:pPr algn="just"/>
            <a:r>
              <a:rPr lang="es-MX" dirty="0" smtClean="0"/>
              <a:t>Virus debe penetrar piel y tejido subcutáneo y ponerse en contacto con terminaciones nerviosas o depositado en membranas mucosas permeables (altamente inervadas).</a:t>
            </a:r>
          </a:p>
          <a:p>
            <a:pPr algn="just"/>
            <a:endParaRPr lang="es-MX" dirty="0" smtClean="0"/>
          </a:p>
          <a:p>
            <a:pPr algn="just"/>
            <a:r>
              <a:rPr lang="es-MX" dirty="0" smtClean="0"/>
              <a:t>Abrasiones en piel que tengan contacto con la boca de un herbívoro infectado sin ocurrir mordedura</a:t>
            </a:r>
            <a:endParaRPr lang="es-MX" dirty="0"/>
          </a:p>
        </p:txBody>
      </p:sp>
    </p:spTree>
    <p:extLst>
      <p:ext uri="{BB962C8B-B14F-4D97-AF65-F5344CB8AC3E}">
        <p14:creationId xmlns:p14="http://schemas.microsoft.com/office/powerpoint/2010/main" xmlns="" val="50801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3312368"/>
          </a:xfrm>
        </p:spPr>
        <p:txBody>
          <a:bodyPr>
            <a:normAutofit fontScale="92500" lnSpcReduction="10000"/>
          </a:bodyPr>
          <a:lstStyle/>
          <a:p>
            <a:pPr algn="just"/>
            <a:r>
              <a:rPr lang="es-MX" sz="2400" dirty="0" smtClean="0"/>
              <a:t>Transmisión entre humanos es excepcional, pero se han observado casos posteriores a trasplante de córnea procedentes de individuos que fallecieron por rabia.</a:t>
            </a:r>
          </a:p>
          <a:p>
            <a:pPr algn="just"/>
            <a:endParaRPr lang="es-MX" sz="2400" dirty="0" smtClean="0"/>
          </a:p>
          <a:p>
            <a:pPr algn="just"/>
            <a:r>
              <a:rPr lang="es-MX" sz="2400" dirty="0" smtClean="0"/>
              <a:t>Transmisión por inhalación inusual (salvo en laboratorios o cuevas habitadas por murciélagos rabiosos.</a:t>
            </a:r>
          </a:p>
          <a:p>
            <a:pPr algn="just"/>
            <a:endParaRPr lang="es-MX" sz="2400" dirty="0" smtClean="0"/>
          </a:p>
          <a:p>
            <a:pPr algn="just"/>
            <a:r>
              <a:rPr lang="es-MX" sz="2400" dirty="0" smtClean="0"/>
              <a:t>Transmisión por contacto con cadáveres excepcional (salvo contacto con saliva infectante o necropsia sin guantes y abrasiones en piel)</a:t>
            </a:r>
            <a:endParaRPr lang="es-MX" sz="24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861048"/>
            <a:ext cx="2350341"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3836746"/>
            <a:ext cx="3701150" cy="2472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48290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MX" dirty="0" smtClean="0"/>
              <a:t>PERIODO PREPATOGÉNICO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594301176"/>
              </p:ext>
            </p:extLst>
          </p:nvPr>
        </p:nvGraphicFramePr>
        <p:xfrm>
          <a:off x="323528" y="1412776"/>
          <a:ext cx="8507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77434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MX" b="1" dirty="0" smtClean="0">
                <a:solidFill>
                  <a:srgbClr val="00B050"/>
                </a:solidFill>
              </a:rPr>
              <a:t>ESPECIES SUSCEPTIBLES</a:t>
            </a:r>
            <a:endParaRPr lang="es-MX" b="1" dirty="0">
              <a:solidFill>
                <a:srgbClr val="00B050"/>
              </a:solidFill>
            </a:endParaRPr>
          </a:p>
        </p:txBody>
      </p:sp>
      <p:sp>
        <p:nvSpPr>
          <p:cNvPr id="3" name="2 Marcador de contenido"/>
          <p:cNvSpPr>
            <a:spLocks noGrp="1"/>
          </p:cNvSpPr>
          <p:nvPr>
            <p:ph idx="1"/>
          </p:nvPr>
        </p:nvSpPr>
        <p:spPr>
          <a:xfrm>
            <a:off x="827584" y="1340768"/>
            <a:ext cx="7560840" cy="5069160"/>
          </a:xfrm>
        </p:spPr>
        <p:txBody>
          <a:bodyPr>
            <a:normAutofit/>
          </a:bodyPr>
          <a:lstStyle/>
          <a:p>
            <a:pPr algn="just"/>
            <a:r>
              <a:rPr lang="es-MX" sz="2800" dirty="0" smtClean="0"/>
              <a:t>Todas las especies animales de sangre caliente limitados a la posibilidad de exposición efectiva aunque el grado de susceptibilidad tiene variantes.</a:t>
            </a:r>
          </a:p>
          <a:p>
            <a:pPr algn="just"/>
            <a:endParaRPr lang="es-MX" sz="2800" dirty="0" smtClean="0"/>
          </a:p>
          <a:p>
            <a:pPr algn="just"/>
            <a:r>
              <a:rPr lang="es-MX" sz="2800" dirty="0" smtClean="0"/>
              <a:t>No todas las especies susceptibles juegan un papel importante en la epidemiología de la enfermedad, por lo cual se mencionarán las especies que más frecuentemente están involucradas en la transmisión de la rabia al hombre: </a:t>
            </a:r>
            <a:r>
              <a:rPr lang="es-MX" sz="2800" b="1" dirty="0" smtClean="0"/>
              <a:t>Perro, gato y murciélago</a:t>
            </a:r>
            <a:endParaRPr lang="es-MX" sz="2800" b="1" dirty="0"/>
          </a:p>
        </p:txBody>
      </p:sp>
    </p:spTree>
    <p:extLst>
      <p:ext uri="{BB962C8B-B14F-4D97-AF65-F5344CB8AC3E}">
        <p14:creationId xmlns:p14="http://schemas.microsoft.com/office/powerpoint/2010/main" xmlns="" val="4035508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2304256" cy="778098"/>
          </a:xfrm>
        </p:spPr>
        <p:txBody>
          <a:bodyPr/>
          <a:lstStyle/>
          <a:p>
            <a:r>
              <a:rPr lang="es-MX" b="1" dirty="0" smtClean="0">
                <a:solidFill>
                  <a:srgbClr val="00B050"/>
                </a:solidFill>
              </a:rPr>
              <a:t>Perro</a:t>
            </a:r>
            <a:endParaRPr lang="es-MX" b="1" dirty="0">
              <a:solidFill>
                <a:srgbClr val="00B050"/>
              </a:solidFill>
            </a:endParaRPr>
          </a:p>
        </p:txBody>
      </p:sp>
      <p:sp>
        <p:nvSpPr>
          <p:cNvPr id="3" name="2 Marcador de contenido"/>
          <p:cNvSpPr>
            <a:spLocks noGrp="1"/>
          </p:cNvSpPr>
          <p:nvPr>
            <p:ph idx="1"/>
          </p:nvPr>
        </p:nvSpPr>
        <p:spPr>
          <a:xfrm>
            <a:off x="251520" y="1268761"/>
            <a:ext cx="8229600" cy="3528392"/>
          </a:xfrm>
        </p:spPr>
        <p:txBody>
          <a:bodyPr>
            <a:normAutofit/>
          </a:bodyPr>
          <a:lstStyle/>
          <a:p>
            <a:pPr algn="just"/>
            <a:r>
              <a:rPr lang="es-MX" sz="2800" dirty="0" smtClean="0"/>
              <a:t>Principal transmisor de la enfermedad al hombre.</a:t>
            </a:r>
          </a:p>
          <a:p>
            <a:pPr algn="just"/>
            <a:r>
              <a:rPr lang="es-MX" sz="2800" dirty="0" smtClean="0"/>
              <a:t>Susceptibilidad intermedia a la rabia (jóvenes más susceptibles que adultos)</a:t>
            </a:r>
          </a:p>
          <a:p>
            <a:pPr algn="just"/>
            <a:r>
              <a:rPr lang="es-MX" sz="2800" dirty="0" smtClean="0"/>
              <a:t>A mayor control de rabia canina, disminuyen los casos de rabia en humanos por la relación tan estrecha entre ambas especies</a:t>
            </a:r>
            <a:endParaRPr lang="es-MX" sz="28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4711550"/>
            <a:ext cx="2088232" cy="1931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4573702"/>
            <a:ext cx="1755651" cy="2069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89516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97" y="30591"/>
            <a:ext cx="2448272" cy="1066130"/>
          </a:xfrm>
        </p:spPr>
        <p:txBody>
          <a:bodyPr/>
          <a:lstStyle/>
          <a:p>
            <a:r>
              <a:rPr lang="es-MX" dirty="0" smtClean="0"/>
              <a:t>Gato</a:t>
            </a:r>
            <a:endParaRPr lang="es-MX" dirty="0"/>
          </a:p>
        </p:txBody>
      </p:sp>
      <p:sp>
        <p:nvSpPr>
          <p:cNvPr id="3" name="2 Marcador de contenido"/>
          <p:cNvSpPr>
            <a:spLocks noGrp="1"/>
          </p:cNvSpPr>
          <p:nvPr>
            <p:ph idx="1"/>
          </p:nvPr>
        </p:nvSpPr>
        <p:spPr>
          <a:xfrm>
            <a:off x="107504" y="1124744"/>
            <a:ext cx="8229600" cy="4525963"/>
          </a:xfrm>
        </p:spPr>
        <p:txBody>
          <a:bodyPr>
            <a:normAutofit fontScale="92500"/>
          </a:bodyPr>
          <a:lstStyle/>
          <a:p>
            <a:pPr algn="just"/>
            <a:r>
              <a:rPr lang="es-MX" dirty="0" smtClean="0"/>
              <a:t>Huéspedes incidentales de la rabia, es poco frecuente que jueguen un papel importante en la perpetuación del agente.</a:t>
            </a:r>
          </a:p>
          <a:p>
            <a:pPr algn="just"/>
            <a:r>
              <a:rPr lang="es-MX" dirty="0" smtClean="0"/>
              <a:t>Los casos de rabia en gatos son consecuencia de un alto nivel de la presencia de la enfermedad en otras especies domésticas y silvestres.</a:t>
            </a:r>
          </a:p>
          <a:p>
            <a:pPr algn="just"/>
            <a:r>
              <a:rPr lang="es-MX" dirty="0" smtClean="0"/>
              <a:t>Más susceptibles que los perros a la inoculación </a:t>
            </a:r>
            <a:r>
              <a:rPr lang="es-MX" dirty="0" err="1" smtClean="0"/>
              <a:t>intracerebral</a:t>
            </a:r>
            <a:r>
              <a:rPr lang="es-MX" dirty="0" smtClean="0"/>
              <a:t> pero menos susceptible a la inoculación intramuscular</a:t>
            </a:r>
            <a:endParaRPr lang="es-MX"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5085184"/>
            <a:ext cx="1950367"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947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260648"/>
            <a:ext cx="3672408" cy="922114"/>
          </a:xfrm>
        </p:spPr>
        <p:txBody>
          <a:bodyPr>
            <a:normAutofit/>
          </a:bodyPr>
          <a:lstStyle/>
          <a:p>
            <a:r>
              <a:rPr lang="es-MX" dirty="0" smtClean="0"/>
              <a:t>Murciélago</a:t>
            </a:r>
            <a:endParaRPr lang="es-MX" dirty="0"/>
          </a:p>
        </p:txBody>
      </p:sp>
      <p:sp>
        <p:nvSpPr>
          <p:cNvPr id="3" name="2 Marcador de contenido"/>
          <p:cNvSpPr>
            <a:spLocks noGrp="1"/>
          </p:cNvSpPr>
          <p:nvPr>
            <p:ph idx="1"/>
          </p:nvPr>
        </p:nvSpPr>
        <p:spPr>
          <a:xfrm>
            <a:off x="755576" y="1268760"/>
            <a:ext cx="7581528" cy="4525963"/>
          </a:xfrm>
        </p:spPr>
        <p:txBody>
          <a:bodyPr/>
          <a:lstStyle/>
          <a:p>
            <a:r>
              <a:rPr lang="es-MX" dirty="0" smtClean="0"/>
              <a:t>Especialización biológica única lo cual los hace reservorios efectivos.</a:t>
            </a:r>
          </a:p>
          <a:p>
            <a:r>
              <a:rPr lang="es-MX" dirty="0" smtClean="0"/>
              <a:t>Virus aislado de murciélagos </a:t>
            </a:r>
            <a:r>
              <a:rPr lang="es-MX" dirty="0" err="1" smtClean="0"/>
              <a:t>insectivoros</a:t>
            </a:r>
            <a:r>
              <a:rPr lang="es-MX" dirty="0" smtClean="0"/>
              <a:t> y hematófagos (</a:t>
            </a:r>
            <a:r>
              <a:rPr lang="es-MX" i="1" dirty="0" err="1" smtClean="0"/>
              <a:t>Desmodus</a:t>
            </a:r>
            <a:r>
              <a:rPr lang="es-MX" i="1" dirty="0" smtClean="0"/>
              <a:t> </a:t>
            </a:r>
            <a:r>
              <a:rPr lang="es-MX" i="1" dirty="0" err="1" smtClean="0"/>
              <a:t>rotundus</a:t>
            </a:r>
            <a:r>
              <a:rPr lang="es-MX" i="1" dirty="0" smtClean="0"/>
              <a:t>)</a:t>
            </a:r>
            <a:endParaRPr lang="es-MX"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3573016"/>
            <a:ext cx="3080764" cy="2992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031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88640"/>
            <a:ext cx="4459741" cy="29091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86336" y="3212079"/>
            <a:ext cx="4674096"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683568" y="6354386"/>
            <a:ext cx="8244408" cy="369332"/>
          </a:xfrm>
          <a:prstGeom prst="rect">
            <a:avLst/>
          </a:prstGeom>
          <a:noFill/>
        </p:spPr>
        <p:txBody>
          <a:bodyPr wrap="square" rtlCol="0">
            <a:spAutoFit/>
          </a:bodyPr>
          <a:lstStyle/>
          <a:p>
            <a:r>
              <a:rPr lang="es-MX" dirty="0" smtClean="0">
                <a:hlinkClick r:id="rId4"/>
              </a:rPr>
              <a:t>http://reidhosp.adam.com/content.aspx?productId=39&amp;pid=5&amp;gid=001334&amp;print=1</a:t>
            </a:r>
            <a:endParaRPr lang="es-MX" dirty="0"/>
          </a:p>
        </p:txBody>
      </p:sp>
    </p:spTree>
    <p:extLst>
      <p:ext uri="{BB962C8B-B14F-4D97-AF65-F5344CB8AC3E}">
        <p14:creationId xmlns:p14="http://schemas.microsoft.com/office/powerpoint/2010/main" xmlns="" val="1543978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B050"/>
                </a:solidFill>
              </a:rPr>
              <a:t>SIGNOS CLINICOS INICIALES</a:t>
            </a:r>
            <a:endParaRPr lang="es-MX" b="1" dirty="0">
              <a:solidFill>
                <a:srgbClr val="00B050"/>
              </a:solidFill>
            </a:endParaRPr>
          </a:p>
        </p:txBody>
      </p:sp>
      <p:sp>
        <p:nvSpPr>
          <p:cNvPr id="3" name="2 Marcador de contenido"/>
          <p:cNvSpPr>
            <a:spLocks noGrp="1"/>
          </p:cNvSpPr>
          <p:nvPr>
            <p:ph idx="1"/>
          </p:nvPr>
        </p:nvSpPr>
        <p:spPr>
          <a:xfrm>
            <a:off x="755576" y="1600200"/>
            <a:ext cx="7704856" cy="4525963"/>
          </a:xfrm>
        </p:spPr>
        <p:txBody>
          <a:bodyPr numCol="2"/>
          <a:lstStyle/>
          <a:p>
            <a:r>
              <a:rPr lang="es-MX" dirty="0" smtClean="0"/>
              <a:t>Miedo</a:t>
            </a:r>
          </a:p>
          <a:p>
            <a:r>
              <a:rPr lang="es-MX" dirty="0" smtClean="0"/>
              <a:t>Inquietud</a:t>
            </a:r>
          </a:p>
          <a:p>
            <a:r>
              <a:rPr lang="es-MX" dirty="0" smtClean="0"/>
              <a:t>Anorexia o aumento del apetito</a:t>
            </a:r>
          </a:p>
          <a:p>
            <a:r>
              <a:rPr lang="es-MX" dirty="0" smtClean="0"/>
              <a:t>Vómitos</a:t>
            </a:r>
          </a:p>
          <a:p>
            <a:r>
              <a:rPr lang="es-MX" dirty="0" smtClean="0"/>
              <a:t>Fiebre leve</a:t>
            </a:r>
          </a:p>
          <a:p>
            <a:r>
              <a:rPr lang="es-MX" dirty="0" smtClean="0"/>
              <a:t>Midriasis</a:t>
            </a:r>
          </a:p>
          <a:p>
            <a:r>
              <a:rPr lang="es-MX" dirty="0" smtClean="0"/>
              <a:t>Hipersensibilidad a estímulos.</a:t>
            </a:r>
          </a:p>
          <a:p>
            <a:r>
              <a:rPr lang="es-MX" dirty="0" smtClean="0"/>
              <a:t>Salivación excesiva</a:t>
            </a:r>
          </a:p>
          <a:p>
            <a:r>
              <a:rPr lang="es-MX" dirty="0" smtClean="0"/>
              <a:t>Cambios de temperamento</a:t>
            </a:r>
          </a:p>
          <a:p>
            <a:endParaRPr lang="es-MX" dirty="0" smtClean="0"/>
          </a:p>
          <a:p>
            <a:endParaRPr lang="es-MX" dirty="0"/>
          </a:p>
        </p:txBody>
      </p:sp>
    </p:spTree>
    <p:extLst>
      <p:ext uri="{BB962C8B-B14F-4D97-AF65-F5344CB8AC3E}">
        <p14:creationId xmlns:p14="http://schemas.microsoft.com/office/powerpoint/2010/main" xmlns="" val="2246379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229600" cy="1143000"/>
          </a:xfrm>
        </p:spPr>
        <p:txBody>
          <a:bodyPr/>
          <a:lstStyle/>
          <a:p>
            <a:r>
              <a:rPr lang="es-MX" b="1" dirty="0" smtClean="0">
                <a:solidFill>
                  <a:srgbClr val="00B050"/>
                </a:solidFill>
              </a:rPr>
              <a:t>Características generales</a:t>
            </a:r>
            <a:endParaRPr lang="es-MX" b="1" dirty="0">
              <a:solidFill>
                <a:srgbClr val="00B050"/>
              </a:solidFill>
            </a:endParaRPr>
          </a:p>
        </p:txBody>
      </p:sp>
      <p:sp>
        <p:nvSpPr>
          <p:cNvPr id="3" name="2 Marcador de contenido"/>
          <p:cNvSpPr>
            <a:spLocks noGrp="1"/>
          </p:cNvSpPr>
          <p:nvPr>
            <p:ph idx="1"/>
          </p:nvPr>
        </p:nvSpPr>
        <p:spPr>
          <a:xfrm>
            <a:off x="251520" y="1340768"/>
            <a:ext cx="8208912" cy="4968552"/>
          </a:xfrm>
        </p:spPr>
        <p:txBody>
          <a:bodyPr>
            <a:normAutofit fontScale="85000" lnSpcReduction="10000"/>
          </a:bodyPr>
          <a:lstStyle/>
          <a:p>
            <a:pPr algn="just"/>
            <a:r>
              <a:rPr lang="es-MX" dirty="0" smtClean="0"/>
              <a:t>También llamada hidrofobia, derriengue.</a:t>
            </a:r>
          </a:p>
          <a:p>
            <a:pPr algn="just"/>
            <a:endParaRPr lang="es-MX" dirty="0" smtClean="0"/>
          </a:p>
          <a:p>
            <a:pPr algn="just"/>
            <a:r>
              <a:rPr lang="es-MX" dirty="0" smtClean="0"/>
              <a:t>De acuerdo con la OMS/OPS la rabia es una encefalomielitis aguda casi siempre mortal.</a:t>
            </a:r>
          </a:p>
          <a:p>
            <a:pPr algn="just"/>
            <a:endParaRPr lang="es-MX" dirty="0" smtClean="0"/>
          </a:p>
          <a:p>
            <a:pPr algn="just"/>
            <a:r>
              <a:rPr lang="es-MX" dirty="0" smtClean="0"/>
              <a:t>Es la zoonosis viral conocida más antigua.</a:t>
            </a:r>
          </a:p>
          <a:p>
            <a:pPr algn="just"/>
            <a:endParaRPr lang="es-MX" dirty="0" smtClean="0"/>
          </a:p>
          <a:p>
            <a:pPr algn="just"/>
            <a:r>
              <a:rPr lang="es-MX" dirty="0" smtClean="0"/>
              <a:t>En México del 2006 a la fecha no se han presentado casos en humanos de rabia transmitida por perro, de los casos que se han presentado la transmisión ha sido por especies silvestres</a:t>
            </a:r>
            <a:endParaRPr lang="es-MX" dirty="0"/>
          </a:p>
        </p:txBody>
      </p:sp>
    </p:spTree>
    <p:extLst>
      <p:ext uri="{BB962C8B-B14F-4D97-AF65-F5344CB8AC3E}">
        <p14:creationId xmlns:p14="http://schemas.microsoft.com/office/powerpoint/2010/main" xmlns="" val="1127853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SIGNOS CLÍNICOS </a:t>
            </a:r>
            <a:r>
              <a:rPr lang="es-MX" b="1" dirty="0" smtClean="0">
                <a:solidFill>
                  <a:srgbClr val="00B050"/>
                </a:solidFill>
              </a:rPr>
              <a:t/>
            </a:r>
            <a:br>
              <a:rPr lang="es-MX" b="1" dirty="0" smtClean="0">
                <a:solidFill>
                  <a:srgbClr val="00B050"/>
                </a:solidFill>
              </a:rPr>
            </a:br>
            <a:r>
              <a:rPr lang="es-MX" b="1" dirty="0" smtClean="0">
                <a:solidFill>
                  <a:srgbClr val="00B050"/>
                </a:solidFill>
              </a:rPr>
              <a:t>(</a:t>
            </a:r>
            <a:r>
              <a:rPr lang="es-MX" b="1" dirty="0" smtClean="0">
                <a:solidFill>
                  <a:srgbClr val="00B050"/>
                </a:solidFill>
              </a:rPr>
              <a:t>FORMA PARALÍTICA)</a:t>
            </a:r>
            <a:endParaRPr lang="es-MX" b="1" dirty="0">
              <a:solidFill>
                <a:srgbClr val="00B050"/>
              </a:solidFill>
            </a:endParaRPr>
          </a:p>
        </p:txBody>
      </p:sp>
      <p:sp>
        <p:nvSpPr>
          <p:cNvPr id="3" name="2 Marcador de contenido"/>
          <p:cNvSpPr>
            <a:spLocks noGrp="1"/>
          </p:cNvSpPr>
          <p:nvPr>
            <p:ph idx="1"/>
          </p:nvPr>
        </p:nvSpPr>
        <p:spPr/>
        <p:txBody>
          <a:bodyPr>
            <a:normAutofit lnSpcReduction="10000"/>
          </a:bodyPr>
          <a:lstStyle/>
          <a:p>
            <a:pPr algn="just"/>
            <a:r>
              <a:rPr lang="es-MX" dirty="0" smtClean="0"/>
              <a:t>Parálisis progresiva</a:t>
            </a:r>
          </a:p>
          <a:p>
            <a:pPr algn="just"/>
            <a:r>
              <a:rPr lang="es-MX" dirty="0" smtClean="0"/>
              <a:t>Músculos de la garganta y el masetero se paralizan.</a:t>
            </a:r>
          </a:p>
          <a:p>
            <a:pPr algn="just"/>
            <a:r>
              <a:rPr lang="es-MX" dirty="0" smtClean="0"/>
              <a:t>Incapacidad de tragar y por consiguiente salivación abundante.</a:t>
            </a:r>
          </a:p>
          <a:p>
            <a:pPr algn="just"/>
            <a:r>
              <a:rPr lang="es-MX" dirty="0" smtClean="0"/>
              <a:t>Puede haber parálisis facial o de la mandíbula inferior.</a:t>
            </a:r>
          </a:p>
          <a:p>
            <a:pPr algn="just"/>
            <a:r>
              <a:rPr lang="es-MX" dirty="0" smtClean="0"/>
              <a:t>Morder es poco común. Muerte de 2-6 días por insuficiencia respiratoria.</a:t>
            </a:r>
            <a:endParaRPr lang="es-MX" dirty="0"/>
          </a:p>
        </p:txBody>
      </p:sp>
    </p:spTree>
    <p:extLst>
      <p:ext uri="{BB962C8B-B14F-4D97-AF65-F5344CB8AC3E}">
        <p14:creationId xmlns:p14="http://schemas.microsoft.com/office/powerpoint/2010/main" xmlns="" val="25028313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rgbClr val="00B050"/>
                </a:solidFill>
              </a:rPr>
              <a:t>SIGNOS CLÍNICOS RUMIANTES</a:t>
            </a:r>
            <a:r>
              <a:rPr lang="es-MX" b="1" dirty="0">
                <a:solidFill>
                  <a:srgbClr val="00B050"/>
                </a:solidFill>
              </a:rPr>
              <a:t> </a:t>
            </a:r>
            <a:r>
              <a:rPr lang="es-MX" b="1" dirty="0" smtClean="0">
                <a:solidFill>
                  <a:srgbClr val="00B050"/>
                </a:solidFill>
              </a:rPr>
              <a:t>(FORMA PARALÍTICA)</a:t>
            </a:r>
            <a:endParaRPr lang="es-MX" b="1" dirty="0">
              <a:solidFill>
                <a:srgbClr val="00B050"/>
              </a:solidFill>
            </a:endParaRPr>
          </a:p>
        </p:txBody>
      </p:sp>
      <p:sp>
        <p:nvSpPr>
          <p:cNvPr id="3" name="2 Marcador de contenido"/>
          <p:cNvSpPr>
            <a:spLocks noGrp="1"/>
          </p:cNvSpPr>
          <p:nvPr>
            <p:ph idx="1"/>
          </p:nvPr>
        </p:nvSpPr>
        <p:spPr>
          <a:xfrm>
            <a:off x="827584" y="1600200"/>
            <a:ext cx="7859216" cy="4525963"/>
          </a:xfrm>
        </p:spPr>
        <p:txBody>
          <a:bodyPr/>
          <a:lstStyle/>
          <a:p>
            <a:pPr algn="just"/>
            <a:r>
              <a:rPr lang="es-MX" dirty="0" smtClean="0"/>
              <a:t>Animales pueden aislarse del grupo.</a:t>
            </a:r>
          </a:p>
          <a:p>
            <a:pPr algn="just"/>
            <a:r>
              <a:rPr lang="es-MX" dirty="0" smtClean="0"/>
              <a:t>Somnolencia.</a:t>
            </a:r>
          </a:p>
          <a:p>
            <a:pPr algn="just"/>
            <a:r>
              <a:rPr lang="es-MX" dirty="0" smtClean="0"/>
              <a:t>Depresión.</a:t>
            </a:r>
          </a:p>
          <a:p>
            <a:pPr algn="just"/>
            <a:r>
              <a:rPr lang="es-MX" dirty="0" smtClean="0"/>
              <a:t>Dejan de rumiar.</a:t>
            </a:r>
          </a:p>
          <a:p>
            <a:pPr algn="just"/>
            <a:r>
              <a:rPr lang="es-MX" dirty="0" smtClean="0"/>
              <a:t>Ataxia</a:t>
            </a:r>
          </a:p>
          <a:p>
            <a:pPr algn="just"/>
            <a:r>
              <a:rPr lang="es-MX" dirty="0" smtClean="0"/>
              <a:t>Incoordinación</a:t>
            </a:r>
          </a:p>
          <a:p>
            <a:pPr algn="just"/>
            <a:r>
              <a:rPr lang="es-MX" dirty="0" smtClean="0"/>
              <a:t>Parálisis ascendente espinal</a:t>
            </a:r>
            <a:endParaRPr lang="es-MX"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2348879"/>
            <a:ext cx="2808312" cy="2871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46916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b="1" dirty="0" smtClean="0">
                <a:solidFill>
                  <a:srgbClr val="00B050"/>
                </a:solidFill>
              </a:rPr>
              <a:t>SIGNOS CLÍNICOS (CERDOS)</a:t>
            </a:r>
            <a:endParaRPr lang="es-MX" b="1" dirty="0">
              <a:solidFill>
                <a:srgbClr val="00B050"/>
              </a:solidFill>
            </a:endParaRPr>
          </a:p>
        </p:txBody>
      </p:sp>
      <p:sp>
        <p:nvSpPr>
          <p:cNvPr id="3" name="2 Marcador de contenido"/>
          <p:cNvSpPr>
            <a:spLocks noGrp="1"/>
          </p:cNvSpPr>
          <p:nvPr>
            <p:ph idx="1"/>
          </p:nvPr>
        </p:nvSpPr>
        <p:spPr/>
        <p:txBody>
          <a:bodyPr/>
          <a:lstStyle/>
          <a:p>
            <a:pPr algn="just"/>
            <a:r>
              <a:rPr lang="es-MX" dirty="0" smtClean="0"/>
              <a:t>Fase de excitación muy violenta; estos signos pueden durar de 2-5 días y puede ser seguido ya sea por la presentación furiosa o paralítica.</a:t>
            </a:r>
          </a:p>
          <a:p>
            <a:endParaRPr lang="es-MX" dirty="0" smtClean="0"/>
          </a:p>
          <a:p>
            <a:endParaRPr lang="es-MX" dirty="0"/>
          </a:p>
        </p:txBody>
      </p:sp>
      <p:pic>
        <p:nvPicPr>
          <p:cNvPr id="4" name="Picture 4" descr="http://4.bp.blogspot.com/_T_UUJktJXCM/TU26M1DtWpI/AAAAAAAAAhk/k4kM3BW52PQ/s1600/1143455503_cerdo-770298.jpg"/>
          <p:cNvPicPr>
            <a:picLocks noChangeAspect="1" noChangeArrowheads="1"/>
          </p:cNvPicPr>
          <p:nvPr/>
        </p:nvPicPr>
        <p:blipFill>
          <a:blip r:embed="rId2" cstate="print"/>
          <a:srcRect/>
          <a:stretch>
            <a:fillRect/>
          </a:stretch>
        </p:blipFill>
        <p:spPr bwMode="auto">
          <a:xfrm>
            <a:off x="2915816" y="3501008"/>
            <a:ext cx="2952328" cy="2952328"/>
          </a:xfrm>
          <a:prstGeom prst="rect">
            <a:avLst/>
          </a:prstGeom>
          <a:noFill/>
        </p:spPr>
      </p:pic>
    </p:spTree>
    <p:extLst>
      <p:ext uri="{BB962C8B-B14F-4D97-AF65-F5344CB8AC3E}">
        <p14:creationId xmlns:p14="http://schemas.microsoft.com/office/powerpoint/2010/main" xmlns="" val="221471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RABIA FURIOSA</a:t>
            </a:r>
            <a:endParaRPr lang="es-MX" dirty="0"/>
          </a:p>
        </p:txBody>
      </p:sp>
      <p:sp>
        <p:nvSpPr>
          <p:cNvPr id="3" name="2 Marcador de contenido"/>
          <p:cNvSpPr>
            <a:spLocks noGrp="1"/>
          </p:cNvSpPr>
          <p:nvPr>
            <p:ph idx="1"/>
          </p:nvPr>
        </p:nvSpPr>
        <p:spPr>
          <a:xfrm>
            <a:off x="827584" y="1600200"/>
            <a:ext cx="7776864" cy="4525963"/>
          </a:xfrm>
        </p:spPr>
        <p:txBody>
          <a:bodyPr>
            <a:normAutofit fontScale="92500" lnSpcReduction="20000"/>
          </a:bodyPr>
          <a:lstStyle/>
          <a:p>
            <a:pPr algn="just"/>
            <a:r>
              <a:rPr lang="es-MX" dirty="0" smtClean="0"/>
              <a:t>Asociado con la infección del sistema límbico.</a:t>
            </a:r>
          </a:p>
          <a:p>
            <a:pPr algn="just"/>
            <a:r>
              <a:rPr lang="es-MX" dirty="0" smtClean="0"/>
              <a:t>Forma predominante en perros y gatos.</a:t>
            </a:r>
          </a:p>
          <a:p>
            <a:pPr marL="0" indent="0" algn="just">
              <a:buNone/>
            </a:pPr>
            <a:r>
              <a:rPr lang="es-MX" b="1" dirty="0" err="1" smtClean="0">
                <a:effectLst>
                  <a:outerShdw blurRad="38100" dist="38100" dir="2700000" algn="tl">
                    <a:srgbClr val="000000">
                      <a:alpha val="43137"/>
                    </a:srgbClr>
                  </a:outerShdw>
                </a:effectLst>
              </a:rPr>
              <a:t>Sx</a:t>
            </a:r>
            <a:r>
              <a:rPr lang="es-MX" b="1" dirty="0" smtClean="0">
                <a:effectLst>
                  <a:outerShdw blurRad="38100" dist="38100" dir="2700000" algn="tl">
                    <a:srgbClr val="000000">
                      <a:alpha val="43137"/>
                    </a:srgbClr>
                  </a:outerShdw>
                </a:effectLst>
              </a:rPr>
              <a:t> clínicos:</a:t>
            </a:r>
          </a:p>
          <a:p>
            <a:pPr algn="just"/>
            <a:r>
              <a:rPr lang="es-MX" dirty="0" smtClean="0"/>
              <a:t>Inquietud</a:t>
            </a:r>
          </a:p>
          <a:p>
            <a:pPr algn="just"/>
            <a:r>
              <a:rPr lang="es-MX" dirty="0" smtClean="0"/>
              <a:t>Vagabundeo</a:t>
            </a:r>
          </a:p>
          <a:p>
            <a:pPr algn="just"/>
            <a:r>
              <a:rPr lang="es-MX" dirty="0" smtClean="0"/>
              <a:t>Vocalizaciones</a:t>
            </a:r>
          </a:p>
          <a:p>
            <a:pPr algn="just"/>
            <a:r>
              <a:rPr lang="es-MX" dirty="0" smtClean="0"/>
              <a:t>Polipnea</a:t>
            </a:r>
          </a:p>
          <a:p>
            <a:pPr algn="just"/>
            <a:r>
              <a:rPr lang="es-MX" dirty="0" smtClean="0"/>
              <a:t>Ptialismo.</a:t>
            </a:r>
          </a:p>
          <a:p>
            <a:pPr algn="just"/>
            <a:r>
              <a:rPr lang="es-MX" dirty="0" smtClean="0"/>
              <a:t>Ataque a animales, personas u objetos inanimados</a:t>
            </a:r>
            <a:endParaRPr lang="es-MX" dirty="0"/>
          </a:p>
        </p:txBody>
      </p:sp>
    </p:spTree>
    <p:extLst>
      <p:ext uri="{BB962C8B-B14F-4D97-AF65-F5344CB8AC3E}">
        <p14:creationId xmlns:p14="http://schemas.microsoft.com/office/powerpoint/2010/main" xmlns="" val="3763681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MX" dirty="0" smtClean="0"/>
              <a:t>PERIODO PREPATOGÉNICO</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716562106"/>
              </p:ext>
            </p:extLst>
          </p:nvPr>
        </p:nvGraphicFramePr>
        <p:xfrm>
          <a:off x="323528" y="1412776"/>
          <a:ext cx="8507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28060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04664"/>
            <a:ext cx="8229600" cy="4525963"/>
          </a:xfrm>
        </p:spPr>
        <p:txBody>
          <a:bodyPr/>
          <a:lstStyle/>
          <a:p>
            <a:pPr algn="just"/>
            <a:r>
              <a:rPr lang="es-MX" dirty="0" smtClean="0"/>
              <a:t>El ambiente en que es posible la ocurrencia de la rabia, está limitado solamente por la presencia del virus y de las especies susceptibles.</a:t>
            </a:r>
          </a:p>
          <a:p>
            <a:pPr algn="just"/>
            <a:r>
              <a:rPr lang="es-MX" dirty="0" smtClean="0"/>
              <a:t>Excepto regiones especificas en donde nunca se ha visto el virus o se ha logrado su erradicación.</a:t>
            </a:r>
          </a:p>
          <a:p>
            <a:pPr algn="just"/>
            <a:endParaRPr lang="es-MX" dirty="0" smtClean="0"/>
          </a:p>
          <a:p>
            <a:endParaRPr lang="es-MX"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3645024"/>
            <a:ext cx="4968552" cy="28800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68511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1143000"/>
          </a:xfrm>
        </p:spPr>
        <p:txBody>
          <a:bodyPr>
            <a:normAutofit fontScale="90000"/>
          </a:bodyPr>
          <a:lstStyle/>
          <a:p>
            <a:pPr algn="l"/>
            <a:r>
              <a:rPr lang="es-MX" sz="4000" dirty="0" smtClean="0"/>
              <a:t>Para la prevención y control de la rabia se consideran 2 ciclos de la enfermedad:</a:t>
            </a:r>
            <a:r>
              <a:rPr lang="es-MX" dirty="0" smtClean="0"/>
              <a:t/>
            </a:r>
            <a:br>
              <a:rPr lang="es-MX" dirty="0" smtClean="0"/>
            </a:br>
            <a:endParaRPr lang="es-MX" dirty="0"/>
          </a:p>
        </p:txBody>
      </p:sp>
      <p:sp>
        <p:nvSpPr>
          <p:cNvPr id="3" name="2 Marcador de contenido"/>
          <p:cNvSpPr>
            <a:spLocks noGrp="1"/>
          </p:cNvSpPr>
          <p:nvPr>
            <p:ph idx="1"/>
          </p:nvPr>
        </p:nvSpPr>
        <p:spPr/>
        <p:txBody>
          <a:bodyPr/>
          <a:lstStyle/>
          <a:p>
            <a:pPr marL="0" indent="0">
              <a:buNone/>
            </a:pPr>
            <a:r>
              <a:rPr lang="es-MX" dirty="0" smtClean="0"/>
              <a:t>1.- Ciclo silvestre</a:t>
            </a:r>
          </a:p>
          <a:p>
            <a:pPr marL="0" indent="0">
              <a:buNone/>
            </a:pPr>
            <a:endParaRPr lang="es-MX"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84586" y="4797152"/>
            <a:ext cx="1872208" cy="1497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6" y="2204864"/>
            <a:ext cx="1839549"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3014033"/>
            <a:ext cx="1943546" cy="1334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11960" y="3556074"/>
            <a:ext cx="1999100" cy="158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36296" y="3681097"/>
            <a:ext cx="1744266" cy="14637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Flecha curvada hacia la derecha"/>
          <p:cNvSpPr/>
          <p:nvPr/>
        </p:nvSpPr>
        <p:spPr>
          <a:xfrm>
            <a:off x="611560" y="4581128"/>
            <a:ext cx="1008112" cy="96490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6" name="5 Flecha curvada hacia arriba"/>
          <p:cNvSpPr/>
          <p:nvPr/>
        </p:nvSpPr>
        <p:spPr>
          <a:xfrm rot="19772952">
            <a:off x="4412287" y="5450789"/>
            <a:ext cx="1440160" cy="9793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8" name="7 Flecha doblada"/>
          <p:cNvSpPr/>
          <p:nvPr/>
        </p:nvSpPr>
        <p:spPr>
          <a:xfrm>
            <a:off x="1055729" y="2221454"/>
            <a:ext cx="1368152" cy="78892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lecha curvada hacia abajo"/>
          <p:cNvSpPr/>
          <p:nvPr/>
        </p:nvSpPr>
        <p:spPr>
          <a:xfrm rot="3133991">
            <a:off x="4644008" y="2317518"/>
            <a:ext cx="1224136" cy="9361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lecha derecha"/>
          <p:cNvSpPr/>
          <p:nvPr/>
        </p:nvSpPr>
        <p:spPr>
          <a:xfrm>
            <a:off x="6211060" y="4184843"/>
            <a:ext cx="1025236" cy="456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957385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lstStyle/>
          <a:p>
            <a:pPr marL="0" indent="0">
              <a:buNone/>
            </a:pPr>
            <a:r>
              <a:rPr lang="es-MX" dirty="0" smtClean="0"/>
              <a:t>2.- Ciclo urbano</a:t>
            </a:r>
            <a:endParaRPr lang="es-MX"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124744"/>
            <a:ext cx="3600400" cy="2994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239" t="13595" r="20025" b="13425"/>
          <a:stretch/>
        </p:blipFill>
        <p:spPr bwMode="auto">
          <a:xfrm>
            <a:off x="322040" y="4662559"/>
            <a:ext cx="2232248" cy="134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323528" y="6024974"/>
            <a:ext cx="2232248" cy="369332"/>
          </a:xfrm>
          <a:prstGeom prst="rect">
            <a:avLst/>
          </a:prstGeom>
          <a:noFill/>
        </p:spPr>
        <p:txBody>
          <a:bodyPr wrap="square" rtlCol="0">
            <a:spAutoFit/>
          </a:bodyPr>
          <a:lstStyle/>
          <a:p>
            <a:pPr algn="ctr"/>
            <a:r>
              <a:rPr lang="es-MX" dirty="0" smtClean="0"/>
              <a:t>Infección accidental</a:t>
            </a:r>
            <a:endParaRPr lang="es-MX" dirty="0"/>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6136" y="500897"/>
            <a:ext cx="3024336" cy="57087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5 Flecha derecha"/>
          <p:cNvSpPr/>
          <p:nvPr/>
        </p:nvSpPr>
        <p:spPr>
          <a:xfrm>
            <a:off x="4427984" y="2348880"/>
            <a:ext cx="1368152"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3275856" y="5085184"/>
            <a:ext cx="3240360" cy="926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726305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340" y="188640"/>
            <a:ext cx="4618856" cy="1143000"/>
          </a:xfrm>
        </p:spPr>
        <p:txBody>
          <a:bodyPr>
            <a:normAutofit fontScale="90000"/>
          </a:bodyPr>
          <a:lstStyle/>
          <a:p>
            <a:pPr algn="l"/>
            <a:r>
              <a:rPr lang="es-MX" b="1" dirty="0" smtClean="0">
                <a:solidFill>
                  <a:srgbClr val="00B050"/>
                </a:solidFill>
              </a:rPr>
              <a:t>Cadena epidemiológica</a:t>
            </a:r>
            <a:endParaRPr lang="es-MX" b="1" dirty="0">
              <a:solidFill>
                <a:srgbClr val="00B050"/>
              </a:solidFill>
            </a:endParaRPr>
          </a:p>
        </p:txBody>
      </p:sp>
      <p:sp>
        <p:nvSpPr>
          <p:cNvPr id="4" name="3 Rectángulo redondeado"/>
          <p:cNvSpPr/>
          <p:nvPr/>
        </p:nvSpPr>
        <p:spPr>
          <a:xfrm>
            <a:off x="3084717" y="1628800"/>
            <a:ext cx="2880320"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AGENTE CAUSAL</a:t>
            </a:r>
          </a:p>
          <a:p>
            <a:pPr algn="ctr"/>
            <a:r>
              <a:rPr lang="es-MX" i="1" dirty="0" err="1" smtClean="0"/>
              <a:t>Lissavirus</a:t>
            </a:r>
            <a:r>
              <a:rPr lang="es-MX" i="1" dirty="0" smtClean="0"/>
              <a:t> fam. </a:t>
            </a:r>
            <a:r>
              <a:rPr lang="es-MX" i="1" dirty="0" err="1" smtClean="0"/>
              <a:t>rhabdoviridae</a:t>
            </a:r>
            <a:endParaRPr lang="es-MX" i="1" dirty="0"/>
          </a:p>
        </p:txBody>
      </p:sp>
      <p:sp>
        <p:nvSpPr>
          <p:cNvPr id="5" name="4 Rectángulo redondeado"/>
          <p:cNvSpPr/>
          <p:nvPr/>
        </p:nvSpPr>
        <p:spPr>
          <a:xfrm>
            <a:off x="6372200" y="2780928"/>
            <a:ext cx="2592288" cy="172819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RESERVORIO</a:t>
            </a:r>
          </a:p>
          <a:p>
            <a:pPr algn="ctr"/>
            <a:r>
              <a:rPr lang="es-MX" dirty="0" smtClean="0"/>
              <a:t>Rabia urbana: perro, gato.</a:t>
            </a:r>
          </a:p>
          <a:p>
            <a:pPr algn="ctr"/>
            <a:r>
              <a:rPr lang="es-MX" dirty="0" smtClean="0"/>
              <a:t>Rabia silvestre: murciélago y oras especies.</a:t>
            </a:r>
          </a:p>
        </p:txBody>
      </p:sp>
      <p:sp>
        <p:nvSpPr>
          <p:cNvPr id="6" name="5 Rectángulo redondeado"/>
          <p:cNvSpPr/>
          <p:nvPr/>
        </p:nvSpPr>
        <p:spPr>
          <a:xfrm>
            <a:off x="0" y="2738264"/>
            <a:ext cx="2376264" cy="16268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HUESPED</a:t>
            </a:r>
          </a:p>
          <a:p>
            <a:pPr algn="ctr"/>
            <a:r>
              <a:rPr lang="es-MX" dirty="0" smtClean="0"/>
              <a:t>Animales de sangre caliente (excepto aves)</a:t>
            </a:r>
            <a:endParaRPr lang="es-MX" dirty="0"/>
          </a:p>
        </p:txBody>
      </p:sp>
      <p:sp>
        <p:nvSpPr>
          <p:cNvPr id="7" name="6 Rectángulo redondeado"/>
          <p:cNvSpPr/>
          <p:nvPr/>
        </p:nvSpPr>
        <p:spPr>
          <a:xfrm>
            <a:off x="34605" y="5028549"/>
            <a:ext cx="2520280" cy="122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PUERTA DE ENTRADA</a:t>
            </a:r>
          </a:p>
          <a:p>
            <a:pPr algn="ctr"/>
            <a:r>
              <a:rPr lang="es-MX" dirty="0" smtClean="0"/>
              <a:t>Piel y mucosas</a:t>
            </a:r>
            <a:endParaRPr lang="es-MX" dirty="0"/>
          </a:p>
        </p:txBody>
      </p:sp>
      <p:sp>
        <p:nvSpPr>
          <p:cNvPr id="8" name="7 Rectángulo redondeado"/>
          <p:cNvSpPr/>
          <p:nvPr/>
        </p:nvSpPr>
        <p:spPr>
          <a:xfrm>
            <a:off x="6588224" y="5352585"/>
            <a:ext cx="2376264" cy="9001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PUERA DE SALIDA</a:t>
            </a:r>
          </a:p>
          <a:p>
            <a:pPr algn="ctr"/>
            <a:r>
              <a:rPr lang="es-MX" dirty="0" smtClean="0"/>
              <a:t>Aparato digestivo (saliva)</a:t>
            </a:r>
            <a:endParaRPr lang="es-MX" dirty="0"/>
          </a:p>
        </p:txBody>
      </p:sp>
      <p:sp>
        <p:nvSpPr>
          <p:cNvPr id="9" name="8 Rectángulo redondeado"/>
          <p:cNvSpPr/>
          <p:nvPr/>
        </p:nvSpPr>
        <p:spPr>
          <a:xfrm>
            <a:off x="3287217" y="4802350"/>
            <a:ext cx="2677820" cy="20005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t>MODO DE TRANSMISIÓN</a:t>
            </a:r>
          </a:p>
          <a:p>
            <a:pPr algn="ctr"/>
            <a:r>
              <a:rPr lang="es-MX" dirty="0" smtClean="0"/>
              <a:t>Directa: Mordedura de animal infectado, contacto de la saliva con una lesión reciente o mucosas</a:t>
            </a:r>
            <a:endParaRPr lang="es-MX"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6674" y="2821600"/>
            <a:ext cx="2098906" cy="1687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9 Flecha doblada"/>
          <p:cNvSpPr/>
          <p:nvPr/>
        </p:nvSpPr>
        <p:spPr>
          <a:xfrm>
            <a:off x="1188132" y="1762768"/>
            <a:ext cx="1655676" cy="73012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Flecha doblada"/>
          <p:cNvSpPr/>
          <p:nvPr/>
        </p:nvSpPr>
        <p:spPr>
          <a:xfrm rot="5400000">
            <a:off x="6480212" y="1510739"/>
            <a:ext cx="936102" cy="14401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Flecha abajo"/>
          <p:cNvSpPr/>
          <p:nvPr/>
        </p:nvSpPr>
        <p:spPr>
          <a:xfrm>
            <a:off x="7452320" y="4564831"/>
            <a:ext cx="432048" cy="699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doblada"/>
          <p:cNvSpPr/>
          <p:nvPr/>
        </p:nvSpPr>
        <p:spPr>
          <a:xfrm rot="10800000">
            <a:off x="5965037" y="6252682"/>
            <a:ext cx="1919331" cy="605315"/>
          </a:xfrm>
          <a:prstGeom prst="bentArrow">
            <a:avLst>
              <a:gd name="adj1" fmla="val 25000"/>
              <a:gd name="adj2" fmla="val 362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13 Flecha doblada"/>
          <p:cNvSpPr/>
          <p:nvPr/>
        </p:nvSpPr>
        <p:spPr>
          <a:xfrm rot="16200000">
            <a:off x="1788451" y="5513093"/>
            <a:ext cx="455038" cy="2097584"/>
          </a:xfrm>
          <a:prstGeom prst="bentArrow">
            <a:avLst>
              <a:gd name="adj1" fmla="val 25000"/>
              <a:gd name="adj2" fmla="val 50000"/>
              <a:gd name="adj3" fmla="val 4326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14 Flecha arriba"/>
          <p:cNvSpPr/>
          <p:nvPr/>
        </p:nvSpPr>
        <p:spPr>
          <a:xfrm>
            <a:off x="1078975" y="4357935"/>
            <a:ext cx="431540" cy="581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1725725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7067128" cy="810344"/>
          </a:xfrm>
        </p:spPr>
        <p:txBody>
          <a:bodyPr>
            <a:normAutofit/>
          </a:bodyPr>
          <a:lstStyle/>
          <a:p>
            <a:r>
              <a:rPr lang="es-MX" sz="3600" b="1" dirty="0" smtClean="0">
                <a:solidFill>
                  <a:srgbClr val="00B050"/>
                </a:solidFill>
              </a:rPr>
              <a:t>HISTORIA NATURAL DE LA RABIA</a:t>
            </a:r>
            <a:endParaRPr lang="es-MX" sz="3600" b="1" dirty="0">
              <a:solidFill>
                <a:srgbClr val="00B050"/>
              </a:solidFill>
            </a:endParaRPr>
          </a:p>
        </p:txBody>
      </p:sp>
      <p:sp>
        <p:nvSpPr>
          <p:cNvPr id="3" name="2 Marcador de contenido"/>
          <p:cNvSpPr>
            <a:spLocks noGrp="1"/>
          </p:cNvSpPr>
          <p:nvPr>
            <p:ph idx="1"/>
          </p:nvPr>
        </p:nvSpPr>
        <p:spPr>
          <a:xfrm>
            <a:off x="-92858" y="1052736"/>
            <a:ext cx="2592288" cy="504056"/>
          </a:xfrm>
        </p:spPr>
        <p:txBody>
          <a:bodyPr>
            <a:noAutofit/>
          </a:bodyPr>
          <a:lstStyle/>
          <a:p>
            <a:pPr marL="0" indent="0" algn="ctr">
              <a:buNone/>
            </a:pPr>
            <a:r>
              <a:rPr lang="es-MX" sz="1800" b="1" dirty="0" smtClean="0"/>
              <a:t>PERIODO PREPATOGÉNICO</a:t>
            </a:r>
            <a:endParaRPr lang="es-MX" sz="1800" b="1" dirty="0"/>
          </a:p>
        </p:txBody>
      </p:sp>
      <p:cxnSp>
        <p:nvCxnSpPr>
          <p:cNvPr id="5" name="4 Conector recto"/>
          <p:cNvCxnSpPr/>
          <p:nvPr/>
        </p:nvCxnSpPr>
        <p:spPr>
          <a:xfrm>
            <a:off x="3131840" y="836712"/>
            <a:ext cx="0" cy="5184576"/>
          </a:xfrm>
          <a:prstGeom prst="line">
            <a:avLst/>
          </a:prstGeom>
        </p:spPr>
        <p:style>
          <a:lnRef idx="2">
            <a:schemeClr val="accent1"/>
          </a:lnRef>
          <a:fillRef idx="0">
            <a:schemeClr val="accent1"/>
          </a:fillRef>
          <a:effectRef idx="1">
            <a:schemeClr val="accent1"/>
          </a:effectRef>
          <a:fontRef idx="minor">
            <a:schemeClr val="tx1"/>
          </a:fontRef>
        </p:style>
      </p:cxnSp>
      <p:sp>
        <p:nvSpPr>
          <p:cNvPr id="6" name="5 Rectángulo"/>
          <p:cNvSpPr/>
          <p:nvPr/>
        </p:nvSpPr>
        <p:spPr>
          <a:xfrm rot="2488767">
            <a:off x="2864448" y="6178104"/>
            <a:ext cx="534784" cy="53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Triángulo isósceles"/>
          <p:cNvSpPr/>
          <p:nvPr/>
        </p:nvSpPr>
        <p:spPr>
          <a:xfrm>
            <a:off x="165363" y="2677375"/>
            <a:ext cx="1975792" cy="18722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CuadroTexto"/>
          <p:cNvSpPr txBox="1"/>
          <p:nvPr/>
        </p:nvSpPr>
        <p:spPr>
          <a:xfrm>
            <a:off x="165363" y="2276872"/>
            <a:ext cx="1150489" cy="307777"/>
          </a:xfrm>
          <a:prstGeom prst="rect">
            <a:avLst/>
          </a:prstGeom>
          <a:noFill/>
        </p:spPr>
        <p:txBody>
          <a:bodyPr wrap="square" rtlCol="0">
            <a:spAutoFit/>
          </a:bodyPr>
          <a:lstStyle/>
          <a:p>
            <a:pPr algn="ctr"/>
            <a:r>
              <a:rPr lang="es-MX" sz="1400" b="1" dirty="0" smtClean="0"/>
              <a:t>Ambiente</a:t>
            </a:r>
            <a:endParaRPr lang="es-MX" sz="1400" b="1" dirty="0"/>
          </a:p>
        </p:txBody>
      </p:sp>
      <p:sp>
        <p:nvSpPr>
          <p:cNvPr id="10" name="9 CuadroTexto"/>
          <p:cNvSpPr txBox="1"/>
          <p:nvPr/>
        </p:nvSpPr>
        <p:spPr>
          <a:xfrm>
            <a:off x="1209336" y="2107594"/>
            <a:ext cx="1202424" cy="646331"/>
          </a:xfrm>
          <a:prstGeom prst="rect">
            <a:avLst/>
          </a:prstGeom>
          <a:noFill/>
        </p:spPr>
        <p:txBody>
          <a:bodyPr wrap="square" rtlCol="0">
            <a:spAutoFit/>
          </a:bodyPr>
          <a:lstStyle/>
          <a:p>
            <a:r>
              <a:rPr lang="es-MX" sz="1200" dirty="0" smtClean="0"/>
              <a:t>Cualquiera con virus y huésped presente</a:t>
            </a:r>
            <a:endParaRPr lang="es-MX" sz="1200" dirty="0"/>
          </a:p>
        </p:txBody>
      </p:sp>
      <p:sp>
        <p:nvSpPr>
          <p:cNvPr id="11" name="10 CuadroTexto"/>
          <p:cNvSpPr txBox="1"/>
          <p:nvPr/>
        </p:nvSpPr>
        <p:spPr>
          <a:xfrm>
            <a:off x="24199" y="4581452"/>
            <a:ext cx="1043973" cy="307777"/>
          </a:xfrm>
          <a:prstGeom prst="rect">
            <a:avLst/>
          </a:prstGeom>
          <a:noFill/>
        </p:spPr>
        <p:txBody>
          <a:bodyPr wrap="square" rtlCol="0">
            <a:spAutoFit/>
          </a:bodyPr>
          <a:lstStyle/>
          <a:p>
            <a:r>
              <a:rPr lang="es-MX" sz="1400" b="1" dirty="0" smtClean="0"/>
              <a:t>Huésped</a:t>
            </a:r>
            <a:endParaRPr lang="es-MX" sz="1400" b="1" dirty="0"/>
          </a:p>
        </p:txBody>
      </p:sp>
      <p:sp>
        <p:nvSpPr>
          <p:cNvPr id="12" name="11 CuadroTexto"/>
          <p:cNvSpPr txBox="1"/>
          <p:nvPr/>
        </p:nvSpPr>
        <p:spPr>
          <a:xfrm>
            <a:off x="60318" y="4879985"/>
            <a:ext cx="1224136" cy="461665"/>
          </a:xfrm>
          <a:prstGeom prst="rect">
            <a:avLst/>
          </a:prstGeom>
          <a:noFill/>
        </p:spPr>
        <p:txBody>
          <a:bodyPr wrap="square" rtlCol="0">
            <a:spAutoFit/>
          </a:bodyPr>
          <a:lstStyle/>
          <a:p>
            <a:pPr algn="just"/>
            <a:r>
              <a:rPr lang="es-MX" sz="1200" dirty="0" smtClean="0"/>
              <a:t>Animales de sangre caliente</a:t>
            </a:r>
            <a:endParaRPr lang="es-MX" sz="1200" dirty="0"/>
          </a:p>
        </p:txBody>
      </p:sp>
      <p:sp>
        <p:nvSpPr>
          <p:cNvPr id="13" name="12 CuadroTexto"/>
          <p:cNvSpPr txBox="1"/>
          <p:nvPr/>
        </p:nvSpPr>
        <p:spPr>
          <a:xfrm>
            <a:off x="1810548" y="4606247"/>
            <a:ext cx="936104" cy="307777"/>
          </a:xfrm>
          <a:prstGeom prst="rect">
            <a:avLst/>
          </a:prstGeom>
          <a:noFill/>
        </p:spPr>
        <p:txBody>
          <a:bodyPr wrap="square" rtlCol="0">
            <a:spAutoFit/>
          </a:bodyPr>
          <a:lstStyle/>
          <a:p>
            <a:r>
              <a:rPr lang="es-MX" sz="1400" b="1" dirty="0" smtClean="0"/>
              <a:t>Agente</a:t>
            </a:r>
            <a:endParaRPr lang="es-MX" sz="1400" b="1" dirty="0"/>
          </a:p>
        </p:txBody>
      </p:sp>
      <p:sp>
        <p:nvSpPr>
          <p:cNvPr id="14" name="13 CuadroTexto"/>
          <p:cNvSpPr txBox="1"/>
          <p:nvPr/>
        </p:nvSpPr>
        <p:spPr>
          <a:xfrm>
            <a:off x="1810548" y="4926151"/>
            <a:ext cx="773102" cy="830997"/>
          </a:xfrm>
          <a:prstGeom prst="rect">
            <a:avLst/>
          </a:prstGeom>
          <a:noFill/>
        </p:spPr>
        <p:txBody>
          <a:bodyPr wrap="square" rtlCol="0">
            <a:spAutoFit/>
          </a:bodyPr>
          <a:lstStyle/>
          <a:p>
            <a:r>
              <a:rPr lang="es-MX" sz="1200" i="1" dirty="0" err="1" smtClean="0"/>
              <a:t>Lissavirus</a:t>
            </a:r>
            <a:r>
              <a:rPr lang="es-MX" sz="1200" i="1" dirty="0" smtClean="0"/>
              <a:t> fam. </a:t>
            </a:r>
            <a:r>
              <a:rPr lang="es-MX" sz="1200" i="1" dirty="0" err="1" smtClean="0"/>
              <a:t>rhabdoviridae</a:t>
            </a:r>
            <a:endParaRPr lang="es-MX" sz="1200" i="1" dirty="0"/>
          </a:p>
        </p:txBody>
      </p:sp>
      <p:cxnSp>
        <p:nvCxnSpPr>
          <p:cNvPr id="16" name="15 Conector recto"/>
          <p:cNvCxnSpPr/>
          <p:nvPr/>
        </p:nvCxnSpPr>
        <p:spPr>
          <a:xfrm>
            <a:off x="3131840" y="3613479"/>
            <a:ext cx="601216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16 CuadroTexto"/>
          <p:cNvSpPr txBox="1"/>
          <p:nvPr/>
        </p:nvSpPr>
        <p:spPr>
          <a:xfrm>
            <a:off x="3510866" y="1052736"/>
            <a:ext cx="2627054" cy="369332"/>
          </a:xfrm>
          <a:prstGeom prst="rect">
            <a:avLst/>
          </a:prstGeom>
          <a:noFill/>
        </p:spPr>
        <p:txBody>
          <a:bodyPr wrap="square" rtlCol="0">
            <a:spAutoFit/>
          </a:bodyPr>
          <a:lstStyle/>
          <a:p>
            <a:r>
              <a:rPr lang="es-MX" b="1" dirty="0" smtClean="0"/>
              <a:t>PERIODO PATOGÉNICO</a:t>
            </a:r>
            <a:endParaRPr lang="es-MX" b="1" dirty="0"/>
          </a:p>
        </p:txBody>
      </p:sp>
      <p:sp>
        <p:nvSpPr>
          <p:cNvPr id="18" name="17 CuadroTexto"/>
          <p:cNvSpPr txBox="1"/>
          <p:nvPr/>
        </p:nvSpPr>
        <p:spPr>
          <a:xfrm>
            <a:off x="3635896" y="5883604"/>
            <a:ext cx="1584176" cy="923330"/>
          </a:xfrm>
          <a:prstGeom prst="rect">
            <a:avLst/>
          </a:prstGeom>
          <a:noFill/>
        </p:spPr>
        <p:txBody>
          <a:bodyPr wrap="square" rtlCol="0">
            <a:spAutoFit/>
          </a:bodyPr>
          <a:lstStyle/>
          <a:p>
            <a:pPr algn="ctr"/>
            <a:r>
              <a:rPr lang="es-MX" dirty="0" smtClean="0">
                <a:effectLst>
                  <a:outerShdw blurRad="38100" dist="38100" dir="2700000" algn="tl">
                    <a:srgbClr val="000000">
                      <a:alpha val="43137"/>
                    </a:srgbClr>
                  </a:outerShdw>
                </a:effectLst>
              </a:rPr>
              <a:t>Vía de entrada: Piel y mucosas</a:t>
            </a:r>
            <a:endParaRPr lang="es-MX" dirty="0">
              <a:effectLst>
                <a:outerShdw blurRad="38100" dist="38100" dir="2700000" algn="tl">
                  <a:srgbClr val="000000">
                    <a:alpha val="43137"/>
                  </a:srgbClr>
                </a:outerShdw>
              </a:effectLst>
            </a:endParaRPr>
          </a:p>
        </p:txBody>
      </p:sp>
      <p:cxnSp>
        <p:nvCxnSpPr>
          <p:cNvPr id="20" name="19 Conector recto"/>
          <p:cNvCxnSpPr/>
          <p:nvPr/>
        </p:nvCxnSpPr>
        <p:spPr>
          <a:xfrm flipV="1">
            <a:off x="3851920" y="4221088"/>
            <a:ext cx="0" cy="1536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3851920" y="422108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6137920" y="1772816"/>
            <a:ext cx="0" cy="2448272"/>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7162800" y="1052736"/>
            <a:ext cx="1585664" cy="369332"/>
          </a:xfrm>
          <a:prstGeom prst="rect">
            <a:avLst/>
          </a:prstGeom>
          <a:noFill/>
          <a:ln w="38100">
            <a:solidFill>
              <a:schemeClr val="tx2">
                <a:lumMod val="60000"/>
                <a:lumOff val="40000"/>
              </a:schemeClr>
            </a:solidFill>
          </a:ln>
        </p:spPr>
        <p:txBody>
          <a:bodyPr wrap="square" rtlCol="0">
            <a:spAutoFit/>
          </a:bodyPr>
          <a:lstStyle/>
          <a:p>
            <a:pPr algn="ctr"/>
            <a:r>
              <a:rPr lang="es-MX" b="1" dirty="0" smtClean="0"/>
              <a:t>MUERTE</a:t>
            </a:r>
            <a:endParaRPr lang="es-MX" b="1" dirty="0"/>
          </a:p>
        </p:txBody>
      </p:sp>
      <p:cxnSp>
        <p:nvCxnSpPr>
          <p:cNvPr id="29" name="28 Conector recto"/>
          <p:cNvCxnSpPr>
            <a:endCxn id="27" idx="1"/>
          </p:cNvCxnSpPr>
          <p:nvPr/>
        </p:nvCxnSpPr>
        <p:spPr>
          <a:xfrm flipV="1">
            <a:off x="6137920" y="1237402"/>
            <a:ext cx="1024880" cy="535414"/>
          </a:xfrm>
          <a:prstGeom prst="line">
            <a:avLst/>
          </a:prstGeom>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7162800" y="1772816"/>
            <a:ext cx="1585664" cy="369332"/>
          </a:xfrm>
          <a:prstGeom prst="rect">
            <a:avLst/>
          </a:prstGeom>
          <a:noFill/>
          <a:ln w="38100">
            <a:solidFill>
              <a:schemeClr val="tx2">
                <a:lumMod val="60000"/>
                <a:lumOff val="40000"/>
              </a:schemeClr>
            </a:solidFill>
          </a:ln>
        </p:spPr>
        <p:txBody>
          <a:bodyPr wrap="square" rtlCol="0">
            <a:spAutoFit/>
          </a:bodyPr>
          <a:lstStyle/>
          <a:p>
            <a:pPr algn="ctr"/>
            <a:r>
              <a:rPr lang="es-MX" b="1" dirty="0" smtClean="0"/>
              <a:t>PORTADOR</a:t>
            </a:r>
            <a:endParaRPr lang="es-MX" b="1" dirty="0"/>
          </a:p>
        </p:txBody>
      </p:sp>
      <p:cxnSp>
        <p:nvCxnSpPr>
          <p:cNvPr id="32" name="31 Conector recto de flecha"/>
          <p:cNvCxnSpPr>
            <a:endCxn id="30" idx="1"/>
          </p:cNvCxnSpPr>
          <p:nvPr/>
        </p:nvCxnSpPr>
        <p:spPr>
          <a:xfrm>
            <a:off x="6137920" y="1772816"/>
            <a:ext cx="102488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6300192" y="2310795"/>
            <a:ext cx="2736304" cy="1200329"/>
          </a:xfrm>
          <a:prstGeom prst="rect">
            <a:avLst/>
          </a:prstGeom>
          <a:noFill/>
          <a:ln w="38100">
            <a:solidFill>
              <a:schemeClr val="tx2">
                <a:lumMod val="60000"/>
                <a:lumOff val="40000"/>
              </a:schemeClr>
            </a:solidFill>
          </a:ln>
        </p:spPr>
        <p:txBody>
          <a:bodyPr wrap="square" rtlCol="0">
            <a:spAutoFit/>
          </a:bodyPr>
          <a:lstStyle/>
          <a:p>
            <a:r>
              <a:rPr lang="es-MX" sz="1200" b="1" dirty="0" smtClean="0">
                <a:effectLst>
                  <a:outerShdw blurRad="38100" dist="38100" dir="2700000" algn="tl">
                    <a:srgbClr val="000000">
                      <a:alpha val="43137"/>
                    </a:srgbClr>
                  </a:outerShdw>
                </a:effectLst>
              </a:rPr>
              <a:t>Rabia furiosa: </a:t>
            </a:r>
            <a:r>
              <a:rPr lang="es-MX" sz="1200" dirty="0" smtClean="0"/>
              <a:t>inquietud, vagabundeo, ptialismo, vocalizaciones, </a:t>
            </a:r>
            <a:r>
              <a:rPr lang="es-MX" sz="1200" dirty="0" err="1" smtClean="0"/>
              <a:t>polipnea</a:t>
            </a:r>
            <a:r>
              <a:rPr lang="es-MX" sz="1200" dirty="0" smtClean="0"/>
              <a:t>, ataques a animales o personas.</a:t>
            </a:r>
          </a:p>
          <a:p>
            <a:r>
              <a:rPr lang="es-MX" sz="1200" b="1" dirty="0" smtClean="0">
                <a:effectLst>
                  <a:outerShdw blurRad="38100" dist="38100" dir="2700000" algn="tl">
                    <a:srgbClr val="000000">
                      <a:alpha val="43137"/>
                    </a:srgbClr>
                  </a:outerShdw>
                </a:effectLst>
              </a:rPr>
              <a:t>Rabia paralítica: </a:t>
            </a:r>
            <a:r>
              <a:rPr lang="es-MX" sz="1200" dirty="0" smtClean="0"/>
              <a:t>Ataxia, incoordinación, parálisis ascendente espinal, somnolencia, depresión.</a:t>
            </a:r>
            <a:endParaRPr lang="es-MX" sz="1200" dirty="0"/>
          </a:p>
        </p:txBody>
      </p:sp>
      <p:sp>
        <p:nvSpPr>
          <p:cNvPr id="35" name="34 CuadroTexto"/>
          <p:cNvSpPr txBox="1"/>
          <p:nvPr/>
        </p:nvSpPr>
        <p:spPr>
          <a:xfrm>
            <a:off x="6421524" y="3676382"/>
            <a:ext cx="2493640" cy="369332"/>
          </a:xfrm>
          <a:prstGeom prst="rect">
            <a:avLst/>
          </a:prstGeom>
          <a:noFill/>
        </p:spPr>
        <p:txBody>
          <a:bodyPr wrap="square" rtlCol="0">
            <a:spAutoFit/>
          </a:bodyPr>
          <a:lstStyle/>
          <a:p>
            <a:pPr algn="ctr"/>
            <a:r>
              <a:rPr lang="es-MX" b="1" dirty="0" smtClean="0">
                <a:solidFill>
                  <a:srgbClr val="FF0000"/>
                </a:solidFill>
              </a:rPr>
              <a:t>HORIZONTE CLÍNICO</a:t>
            </a:r>
            <a:endParaRPr lang="es-MX" b="1" dirty="0">
              <a:solidFill>
                <a:srgbClr val="FF0000"/>
              </a:solidFill>
            </a:endParaRPr>
          </a:p>
        </p:txBody>
      </p:sp>
      <p:sp>
        <p:nvSpPr>
          <p:cNvPr id="36" name="35 CuadroTexto"/>
          <p:cNvSpPr txBox="1"/>
          <p:nvPr/>
        </p:nvSpPr>
        <p:spPr>
          <a:xfrm>
            <a:off x="4994920" y="4606247"/>
            <a:ext cx="3920244" cy="1477328"/>
          </a:xfrm>
          <a:prstGeom prst="rect">
            <a:avLst/>
          </a:prstGeom>
          <a:noFill/>
        </p:spPr>
        <p:txBody>
          <a:bodyPr wrap="square" rtlCol="0">
            <a:spAutoFit/>
          </a:bodyPr>
          <a:lstStyle/>
          <a:p>
            <a:pPr algn="just"/>
            <a:r>
              <a:rPr lang="es-MX" dirty="0" smtClean="0"/>
              <a:t>Contacto con saliva infectada por mordedura o salva entra por herida reciente, entra en contacto con el axón de nervios periféricos y avanza hasta SNC</a:t>
            </a:r>
            <a:endParaRPr lang="es-MX" dirty="0"/>
          </a:p>
        </p:txBody>
      </p:sp>
      <p:sp>
        <p:nvSpPr>
          <p:cNvPr id="37" name="36 CuadroTexto"/>
          <p:cNvSpPr txBox="1"/>
          <p:nvPr/>
        </p:nvSpPr>
        <p:spPr>
          <a:xfrm>
            <a:off x="3491541" y="3861048"/>
            <a:ext cx="2627054" cy="338554"/>
          </a:xfrm>
          <a:prstGeom prst="rect">
            <a:avLst/>
          </a:prstGeom>
          <a:noFill/>
        </p:spPr>
        <p:txBody>
          <a:bodyPr wrap="square" rtlCol="0">
            <a:spAutoFit/>
          </a:bodyPr>
          <a:lstStyle/>
          <a:p>
            <a:r>
              <a:rPr lang="es-MX" sz="1600" b="1" dirty="0" smtClean="0"/>
              <a:t>PERIODO DE INCUBACIÓN</a:t>
            </a:r>
            <a:endParaRPr lang="es-MX" sz="1600" b="1" dirty="0"/>
          </a:p>
        </p:txBody>
      </p:sp>
      <p:sp>
        <p:nvSpPr>
          <p:cNvPr id="38" name="37 CuadroTexto"/>
          <p:cNvSpPr txBox="1"/>
          <p:nvPr/>
        </p:nvSpPr>
        <p:spPr>
          <a:xfrm>
            <a:off x="3888289" y="4299302"/>
            <a:ext cx="1872208" cy="369332"/>
          </a:xfrm>
          <a:prstGeom prst="rect">
            <a:avLst/>
          </a:prstGeom>
          <a:noFill/>
        </p:spPr>
        <p:txBody>
          <a:bodyPr wrap="square" rtlCol="0">
            <a:spAutoFit/>
          </a:bodyPr>
          <a:lstStyle/>
          <a:p>
            <a:r>
              <a:rPr lang="es-MX" b="1" dirty="0" smtClean="0">
                <a:solidFill>
                  <a:srgbClr val="00B050"/>
                </a:solidFill>
              </a:rPr>
              <a:t>10 días-6meses </a:t>
            </a:r>
            <a:endParaRPr lang="es-MX" b="1" dirty="0">
              <a:solidFill>
                <a:srgbClr val="00B050"/>
              </a:solidFill>
            </a:endParaRPr>
          </a:p>
        </p:txBody>
      </p:sp>
    </p:spTree>
    <p:extLst>
      <p:ext uri="{BB962C8B-B14F-4D97-AF65-F5344CB8AC3E}">
        <p14:creationId xmlns:p14="http://schemas.microsoft.com/office/powerpoint/2010/main" xmlns="" val="203495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MX" b="1" dirty="0" smtClean="0">
                <a:solidFill>
                  <a:srgbClr val="00B050"/>
                </a:solidFill>
              </a:rPr>
              <a:t>PERIODO PREPATOGÉNICO</a:t>
            </a:r>
            <a:endParaRPr lang="es-MX" b="1" dirty="0">
              <a:solidFill>
                <a:srgbClr val="00B05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57517263"/>
              </p:ext>
            </p:extLst>
          </p:nvPr>
        </p:nvGraphicFramePr>
        <p:xfrm>
          <a:off x="323528" y="1412776"/>
          <a:ext cx="8507288"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5728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31640" y="1700808"/>
            <a:ext cx="6635080" cy="2260848"/>
          </a:xfrm>
        </p:spPr>
        <p:txBody>
          <a:bodyPr>
            <a:normAutofit fontScale="77500" lnSpcReduction="20000"/>
          </a:bodyPr>
          <a:lstStyle/>
          <a:p>
            <a:pPr marL="0" indent="0" algn="ctr">
              <a:buNone/>
            </a:pPr>
            <a:r>
              <a:rPr lang="es-MX" sz="6600" b="1" dirty="0" smtClean="0">
                <a:solidFill>
                  <a:srgbClr val="92D050"/>
                </a:solidFill>
                <a:effectLst>
                  <a:outerShdw blurRad="38100" dist="38100" dir="2700000" algn="tl">
                    <a:srgbClr val="000000">
                      <a:alpha val="43137"/>
                    </a:srgbClr>
                  </a:outerShdw>
                </a:effectLst>
              </a:rPr>
              <a:t>NIVELES DE PREVENCIÓN</a:t>
            </a:r>
          </a:p>
          <a:p>
            <a:pPr marL="0" indent="0" algn="ctr">
              <a:buNone/>
            </a:pPr>
            <a:r>
              <a:rPr lang="es-MX" sz="6600" b="1" dirty="0" smtClean="0">
                <a:solidFill>
                  <a:srgbClr val="92D050"/>
                </a:solidFill>
                <a:effectLst>
                  <a:outerShdw blurRad="38100" dist="38100" dir="2700000" algn="tl">
                    <a:srgbClr val="000000">
                      <a:alpha val="43137"/>
                    </a:srgbClr>
                  </a:outerShdw>
                </a:effectLst>
              </a:rPr>
              <a:t>Periodo Prepatogénico</a:t>
            </a:r>
            <a:endParaRPr lang="es-MX" sz="6600" b="1" dirty="0">
              <a:solidFill>
                <a:srgbClr val="92D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9444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B050"/>
                </a:solidFill>
              </a:rPr>
              <a:t>Prevención primaria</a:t>
            </a:r>
            <a:endParaRPr lang="es-MX" b="1" dirty="0">
              <a:solidFill>
                <a:srgbClr val="00B05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1551154285"/>
              </p:ext>
            </p:extLst>
          </p:nvPr>
        </p:nvGraphicFramePr>
        <p:xfrm>
          <a:off x="457200" y="1600200"/>
          <a:ext cx="8229600" cy="4876800"/>
        </p:xfrm>
        <a:graphic>
          <a:graphicData uri="http://schemas.openxmlformats.org/drawingml/2006/table">
            <a:tbl>
              <a:tblPr firstRow="1" bandRow="1">
                <a:tableStyleId>{7DF18680-E054-41AD-8BC1-D1AEF772440D}</a:tableStyleId>
              </a:tblPr>
              <a:tblGrid>
                <a:gridCol w="4114800"/>
                <a:gridCol w="4114800"/>
              </a:tblGrid>
              <a:tr h="370840">
                <a:tc>
                  <a:txBody>
                    <a:bodyPr/>
                    <a:lstStyle/>
                    <a:p>
                      <a:r>
                        <a:rPr lang="es-MX" sz="2800" dirty="0" smtClean="0"/>
                        <a:t>Promoción</a:t>
                      </a:r>
                      <a:r>
                        <a:rPr lang="es-MX" sz="2800" baseline="0" dirty="0" smtClean="0"/>
                        <a:t> de la salud</a:t>
                      </a:r>
                      <a:endParaRPr lang="es-MX" sz="2800" dirty="0"/>
                    </a:p>
                  </a:txBody>
                  <a:tcPr/>
                </a:tc>
                <a:tc>
                  <a:txBody>
                    <a:bodyPr/>
                    <a:lstStyle/>
                    <a:p>
                      <a:r>
                        <a:rPr lang="es-MX" sz="2800" dirty="0" smtClean="0"/>
                        <a:t>Protección</a:t>
                      </a:r>
                      <a:r>
                        <a:rPr lang="es-MX" sz="2800" baseline="0" dirty="0" smtClean="0"/>
                        <a:t> específica</a:t>
                      </a:r>
                      <a:endParaRPr lang="es-MX" sz="2800" dirty="0"/>
                    </a:p>
                  </a:txBody>
                  <a:tcPr/>
                </a:tc>
              </a:tr>
              <a:tr h="370840">
                <a:tc>
                  <a:txBody>
                    <a:bodyPr/>
                    <a:lstStyle/>
                    <a:p>
                      <a:pPr algn="just"/>
                      <a:endParaRPr lang="es-MX" sz="2000" dirty="0" smtClean="0"/>
                    </a:p>
                    <a:p>
                      <a:pPr algn="just"/>
                      <a:endParaRPr lang="es-MX" sz="2000" dirty="0" smtClean="0"/>
                    </a:p>
                    <a:p>
                      <a:pPr algn="just"/>
                      <a:r>
                        <a:rPr lang="es-MX" sz="2000" dirty="0" smtClean="0"/>
                        <a:t>Fundamentalmente</a:t>
                      </a:r>
                      <a:r>
                        <a:rPr lang="es-MX" sz="2000" baseline="0" dirty="0" smtClean="0"/>
                        <a:t> </a:t>
                      </a:r>
                      <a:r>
                        <a:rPr lang="es-MX" sz="2000" baseline="0" dirty="0" smtClean="0"/>
                        <a:t>hay que difundir en la población (la de mayor riesgo principalmente) sobre la presentación de la enfermedad en diferentes especies incluyendo la humana, su tratamiento y diagnóstico, del mismo modo sobre las acciones que se toman para el control de la enfermedad.</a:t>
                      </a:r>
                      <a:endParaRPr lang="es-MX" sz="2000" dirty="0"/>
                    </a:p>
                  </a:txBody>
                  <a:tcPr/>
                </a:tc>
                <a:tc>
                  <a:txBody>
                    <a:bodyPr/>
                    <a:lstStyle/>
                    <a:p>
                      <a:pPr marL="342900" indent="-342900">
                        <a:buFont typeface="Arial" panose="020B0604020202020204" pitchFamily="34" charset="0"/>
                        <a:buChar char="•"/>
                      </a:pPr>
                      <a:r>
                        <a:rPr lang="es-MX" sz="2000" dirty="0" smtClean="0"/>
                        <a:t>Se previene</a:t>
                      </a:r>
                      <a:r>
                        <a:rPr lang="es-MX" sz="2000" baseline="0" dirty="0" smtClean="0"/>
                        <a:t> en animales domésticos mediante vacunación.</a:t>
                      </a:r>
                    </a:p>
                    <a:p>
                      <a:pPr marL="342900" indent="-342900">
                        <a:buFont typeface="Arial" panose="020B0604020202020204" pitchFamily="34" charset="0"/>
                        <a:buChar char="•"/>
                      </a:pPr>
                      <a:r>
                        <a:rPr lang="es-MX" sz="2000" baseline="0" dirty="0" smtClean="0"/>
                        <a:t>Evitar contacto con animales silvestres rabiosos.</a:t>
                      </a:r>
                    </a:p>
                    <a:p>
                      <a:pPr marL="342900" indent="-342900">
                        <a:buFont typeface="Arial" panose="020B0604020202020204" pitchFamily="34" charset="0"/>
                        <a:buChar char="•"/>
                      </a:pPr>
                      <a:r>
                        <a:rPr lang="es-MX" sz="2000" baseline="0" dirty="0" smtClean="0"/>
                        <a:t>Inmunización con vacuas orales en países desarrollados.</a:t>
                      </a:r>
                    </a:p>
                    <a:p>
                      <a:pPr marL="342900" indent="-342900">
                        <a:buFont typeface="Arial" panose="020B0604020202020204" pitchFamily="34" charset="0"/>
                        <a:buChar char="•"/>
                      </a:pPr>
                      <a:r>
                        <a:rPr lang="es-MX" sz="2000" baseline="0" dirty="0" smtClean="0"/>
                        <a:t>Vacunas antirrábicas convencionales no protegen contra los </a:t>
                      </a:r>
                      <a:r>
                        <a:rPr lang="es-MX" sz="2000" i="1" baseline="0" dirty="0" err="1" smtClean="0"/>
                        <a:t>Lissavirus</a:t>
                      </a:r>
                      <a:r>
                        <a:rPr lang="es-MX" sz="2000" i="1" baseline="0" dirty="0" smtClean="0"/>
                        <a:t> </a:t>
                      </a:r>
                      <a:r>
                        <a:rPr lang="es-MX" sz="2000" i="0" baseline="0" dirty="0" smtClean="0"/>
                        <a:t>de </a:t>
                      </a:r>
                      <a:r>
                        <a:rPr lang="es-MX" sz="2000" i="0" baseline="0" dirty="0" err="1" smtClean="0"/>
                        <a:t>Mokola</a:t>
                      </a:r>
                      <a:r>
                        <a:rPr lang="es-MX" sz="2000" i="0" baseline="0" dirty="0" smtClean="0"/>
                        <a:t> y de Lagos.</a:t>
                      </a:r>
                    </a:p>
                    <a:p>
                      <a:pPr marL="342900" indent="-342900">
                        <a:buFont typeface="Arial" panose="020B0604020202020204" pitchFamily="34" charset="0"/>
                        <a:buChar char="•"/>
                      </a:pPr>
                      <a:r>
                        <a:rPr lang="es-MX" sz="2000" i="0" baseline="0" dirty="0" smtClean="0"/>
                        <a:t>En los países libres del virus pueden  requerir un periodo largo de cuarentena antes de que los animales puedan ser importados.</a:t>
                      </a:r>
                      <a:endParaRPr lang="es-MX" sz="2000" dirty="0"/>
                    </a:p>
                  </a:txBody>
                  <a:tcPr/>
                </a:tc>
              </a:tr>
            </a:tbl>
          </a:graphicData>
        </a:graphic>
      </p:graphicFrame>
    </p:spTree>
    <p:extLst>
      <p:ext uri="{BB962C8B-B14F-4D97-AF65-F5344CB8AC3E}">
        <p14:creationId xmlns:p14="http://schemas.microsoft.com/office/powerpoint/2010/main" xmlns="" val="1752313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solidFill>
                  <a:srgbClr val="00B050"/>
                </a:solidFill>
              </a:rPr>
              <a:t>Prevención secundaria</a:t>
            </a:r>
            <a:endParaRPr lang="es-MX" b="1" dirty="0">
              <a:solidFill>
                <a:srgbClr val="00B05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238811171"/>
              </p:ext>
            </p:extLst>
          </p:nvPr>
        </p:nvGraphicFramePr>
        <p:xfrm>
          <a:off x="457200" y="1600200"/>
          <a:ext cx="8229600" cy="3657600"/>
        </p:xfrm>
        <a:graphic>
          <a:graphicData uri="http://schemas.openxmlformats.org/drawingml/2006/table">
            <a:tbl>
              <a:tblPr firstRow="1" bandRow="1">
                <a:tableStyleId>{7DF18680-E054-41AD-8BC1-D1AEF772440D}</a:tableStyleId>
              </a:tblPr>
              <a:tblGrid>
                <a:gridCol w="4114800"/>
                <a:gridCol w="4114800"/>
              </a:tblGrid>
              <a:tr h="370840">
                <a:tc>
                  <a:txBody>
                    <a:bodyPr/>
                    <a:lstStyle/>
                    <a:p>
                      <a:r>
                        <a:rPr lang="es-MX" sz="2800" dirty="0" smtClean="0"/>
                        <a:t>Diagnóstico precoz</a:t>
                      </a:r>
                      <a:endParaRPr lang="es-MX" sz="2800" dirty="0"/>
                    </a:p>
                  </a:txBody>
                  <a:tcPr/>
                </a:tc>
                <a:tc>
                  <a:txBody>
                    <a:bodyPr/>
                    <a:lstStyle/>
                    <a:p>
                      <a:r>
                        <a:rPr lang="es-MX" sz="2800" dirty="0" smtClean="0"/>
                        <a:t>Tratamiento</a:t>
                      </a:r>
                      <a:r>
                        <a:rPr lang="es-MX" sz="2800" baseline="0" dirty="0" smtClean="0"/>
                        <a:t> oportuno</a:t>
                      </a:r>
                      <a:endParaRPr lang="es-MX" sz="2800" dirty="0"/>
                    </a:p>
                  </a:txBody>
                  <a:tcPr/>
                </a:tc>
              </a:tr>
              <a:tr h="370840">
                <a:tc>
                  <a:txBody>
                    <a:bodyPr/>
                    <a:lstStyle/>
                    <a:p>
                      <a:pPr marL="285750" indent="-285750">
                        <a:buFont typeface="Arial" panose="020B0604020202020204" pitchFamily="34" charset="0"/>
                        <a:buChar char="•"/>
                      </a:pPr>
                      <a:r>
                        <a:rPr lang="es-MX" sz="2000" dirty="0" smtClean="0"/>
                        <a:t>Inmunofluoresencia</a:t>
                      </a:r>
                      <a:r>
                        <a:rPr lang="es-MX" sz="2000" baseline="0" dirty="0" smtClean="0"/>
                        <a:t> en una muestra tomada del cerebro durante la necropsia.</a:t>
                      </a:r>
                    </a:p>
                    <a:p>
                      <a:pPr marL="285750" indent="-285750">
                        <a:buFont typeface="Arial" panose="020B0604020202020204" pitchFamily="34" charset="0"/>
                        <a:buChar char="•"/>
                      </a:pPr>
                      <a:r>
                        <a:rPr lang="es-MX" sz="2000" baseline="0" dirty="0" smtClean="0"/>
                        <a:t>Inmunohistoquimica</a:t>
                      </a:r>
                    </a:p>
                    <a:p>
                      <a:pPr marL="285750" indent="-285750">
                        <a:buFont typeface="Arial" panose="020B0604020202020204" pitchFamily="34" charset="0"/>
                        <a:buChar char="•"/>
                      </a:pPr>
                      <a:r>
                        <a:rPr lang="es-MX" sz="2000" baseline="0" dirty="0" smtClean="0"/>
                        <a:t>ELISA</a:t>
                      </a:r>
                    </a:p>
                    <a:p>
                      <a:pPr marL="285750" indent="-285750">
                        <a:buFont typeface="Arial" panose="020B0604020202020204" pitchFamily="34" charset="0"/>
                        <a:buChar char="•"/>
                      </a:pPr>
                      <a:r>
                        <a:rPr lang="es-MX" sz="2000" baseline="0" dirty="0" smtClean="0"/>
                        <a:t>El RT-PCR: Muestra pequeña (saliva) o cuando un gran número de muestras debe ser probado en un brote o encuesta epidemiológica.</a:t>
                      </a:r>
                      <a:endParaRPr lang="es-MX" sz="2000" dirty="0"/>
                    </a:p>
                  </a:txBody>
                  <a:tcPr/>
                </a:tc>
                <a:tc>
                  <a:txBody>
                    <a:bodyPr/>
                    <a:lstStyle/>
                    <a:p>
                      <a:pPr marL="285750" indent="-285750" algn="just">
                        <a:buFont typeface="Arial" panose="020B0604020202020204" pitchFamily="34" charset="0"/>
                        <a:buChar char="•"/>
                      </a:pPr>
                      <a:r>
                        <a:rPr lang="es-MX" dirty="0" smtClean="0"/>
                        <a:t>No existe un tratamiento</a:t>
                      </a:r>
                      <a:r>
                        <a:rPr lang="es-MX" baseline="0" dirty="0" smtClean="0"/>
                        <a:t> una vez que los signos clínicos aparecen.</a:t>
                      </a:r>
                    </a:p>
                    <a:p>
                      <a:pPr marL="285750" indent="-285750" algn="just">
                        <a:buFont typeface="Arial" panose="020B0604020202020204" pitchFamily="34" charset="0"/>
                        <a:buChar char="•"/>
                      </a:pPr>
                      <a:r>
                        <a:rPr lang="es-MX" baseline="0" dirty="0" smtClean="0"/>
                        <a:t>Protocolos de vacunación post- exposición son poco recomendables en animales.</a:t>
                      </a:r>
                    </a:p>
                    <a:p>
                      <a:pPr marL="285750" indent="-285750" algn="just">
                        <a:buFont typeface="Arial" panose="020B0604020202020204" pitchFamily="34" charset="0"/>
                        <a:buChar char="•"/>
                      </a:pPr>
                      <a:r>
                        <a:rPr lang="es-MX" baseline="0" dirty="0" smtClean="0"/>
                        <a:t>Tratamiento de inducción al coma sólo ha funcionado en una persona, intentos posteriores por este mismo método no han sido exitosos</a:t>
                      </a:r>
                    </a:p>
                    <a:p>
                      <a:pPr marL="285750" indent="-285750">
                        <a:buFont typeface="Arial" panose="020B0604020202020204" pitchFamily="34" charset="0"/>
                        <a:buChar char="•"/>
                      </a:pPr>
                      <a:endParaRPr lang="es-MX" dirty="0"/>
                    </a:p>
                  </a:txBody>
                  <a:tcPr/>
                </a:tc>
              </a:tr>
            </a:tbl>
          </a:graphicData>
        </a:graphic>
      </p:graphicFrame>
    </p:spTree>
    <p:extLst>
      <p:ext uri="{BB962C8B-B14F-4D97-AF65-F5344CB8AC3E}">
        <p14:creationId xmlns:p14="http://schemas.microsoft.com/office/powerpoint/2010/main" xmlns="" val="3696130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Bibliografía</a:t>
            </a:r>
            <a:endParaRPr lang="es-MX" dirty="0"/>
          </a:p>
        </p:txBody>
      </p:sp>
      <p:sp>
        <p:nvSpPr>
          <p:cNvPr id="3" name="2 Marcador de contenido"/>
          <p:cNvSpPr>
            <a:spLocks noGrp="1"/>
          </p:cNvSpPr>
          <p:nvPr>
            <p:ph idx="1"/>
          </p:nvPr>
        </p:nvSpPr>
        <p:spPr/>
        <p:txBody>
          <a:bodyPr>
            <a:normAutofit fontScale="85000" lnSpcReduction="10000"/>
          </a:bodyPr>
          <a:lstStyle/>
          <a:p>
            <a:pPr lvl="0"/>
            <a:r>
              <a:rPr lang="es-MX" sz="2400" dirty="0" smtClean="0"/>
              <a:t>OMS: Rabia, Nota descriptiva No. 99, Marzo del 2013. Disponible en: http://www.who.int/mediacentre/factsheets/fs099/es/</a:t>
            </a:r>
          </a:p>
          <a:p>
            <a:pPr lvl="0"/>
            <a:r>
              <a:rPr lang="es-MX" sz="2400" dirty="0" smtClean="0"/>
              <a:t>SAGARPA ( y otras) Ficha Técnica Virus de la Rabia. Disponible en: </a:t>
            </a:r>
            <a:r>
              <a:rPr lang="es-MX" sz="2400" u="sng" dirty="0" smtClean="0">
                <a:hlinkClick r:id="rId2"/>
              </a:rPr>
              <a:t>http://www.sipove.gob.mx/Doc_SIPOVE/SAnimal/Publica/rabia/Fichas/FT_RabiaPB%20CORREGIDO%2020%20Mayo.pdf</a:t>
            </a:r>
            <a:r>
              <a:rPr lang="es-MX" sz="2400" dirty="0" smtClean="0"/>
              <a:t> . Consultado en febrero del 2014)</a:t>
            </a:r>
          </a:p>
          <a:p>
            <a:pPr lvl="0"/>
            <a:r>
              <a:rPr lang="es-MX" sz="2400" dirty="0" smtClean="0"/>
              <a:t>Vargas García Raúl, Cárdena Lara Jorge:  Epidemiología de la Rabia: Situación actual en México. Ciencia Veterinaria 7. FMVZ-UNAM, 1996</a:t>
            </a:r>
          </a:p>
          <a:p>
            <a:pPr lvl="0"/>
            <a:r>
              <a:rPr lang="es-MX" sz="2400" dirty="0" smtClean="0"/>
              <a:t>CDC: La Rabia. Disponible en: </a:t>
            </a:r>
            <a:r>
              <a:rPr lang="es-MX" sz="2400" u="sng" dirty="0" smtClean="0">
                <a:hlinkClick r:id="rId3"/>
              </a:rPr>
              <a:t>http://www.cdc.gov/rabies/es/</a:t>
            </a:r>
            <a:r>
              <a:rPr lang="es-MX" sz="2400" dirty="0" smtClean="0"/>
              <a:t> . Consultado en febrero, 2104)</a:t>
            </a:r>
          </a:p>
          <a:p>
            <a:pPr lvl="0"/>
            <a:r>
              <a:rPr lang="es-MX" sz="2400" dirty="0" smtClean="0"/>
              <a:t>Correa PG: La Rabia, Manifestaciones Clínicas, Transmisión, Prevención y Tratamiento. Ciencia Veterinaria; 3, 1981. Disponible en: </a:t>
            </a:r>
            <a:r>
              <a:rPr lang="es-MX" sz="2400" u="sng" dirty="0" smtClean="0">
                <a:hlinkClick r:id="rId4"/>
              </a:rPr>
              <a:t>http://www.fmvz.unam.mx/fmvz/cienciavet/revistas/CVvol3/CVv3c04.pdf</a:t>
            </a:r>
            <a:r>
              <a:rPr lang="es-MX" sz="2400" dirty="0" smtClean="0"/>
              <a:t> </a:t>
            </a:r>
          </a:p>
          <a:p>
            <a:pPr lvl="0"/>
            <a:r>
              <a:rPr lang="es-MX" sz="2400" dirty="0" smtClean="0"/>
              <a:t>OPS/APHA: El Control de las Enfermedades Transmisibles. Publicación Científica y Técnica No. 635. 2011. </a:t>
            </a:r>
          </a:p>
          <a:p>
            <a:pPr algn="just">
              <a:buNone/>
            </a:pPr>
            <a:endParaRPr lang="es-MX" sz="2400" dirty="0" smtClean="0"/>
          </a:p>
        </p:txBody>
      </p:sp>
    </p:spTree>
    <p:extLst>
      <p:ext uri="{BB962C8B-B14F-4D97-AF65-F5344CB8AC3E}">
        <p14:creationId xmlns:p14="http://schemas.microsoft.com/office/powerpoint/2010/main" xmlns="" val="99994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MX" b="1" dirty="0" smtClean="0">
                <a:solidFill>
                  <a:srgbClr val="00B050"/>
                </a:solidFill>
              </a:rPr>
              <a:t>AGENTE ETIOLÓGICO</a:t>
            </a:r>
            <a:endParaRPr lang="es-MX" b="1" dirty="0">
              <a:solidFill>
                <a:srgbClr val="00B050"/>
              </a:solidFill>
            </a:endParaRPr>
          </a:p>
        </p:txBody>
      </p:sp>
      <p:sp>
        <p:nvSpPr>
          <p:cNvPr id="3" name="2 Marcador de contenido"/>
          <p:cNvSpPr>
            <a:spLocks noGrp="1"/>
          </p:cNvSpPr>
          <p:nvPr>
            <p:ph idx="1"/>
          </p:nvPr>
        </p:nvSpPr>
        <p:spPr>
          <a:xfrm>
            <a:off x="467544" y="1412777"/>
            <a:ext cx="7488832" cy="3600400"/>
          </a:xfrm>
        </p:spPr>
        <p:txBody>
          <a:bodyPr>
            <a:normAutofit fontScale="70000" lnSpcReduction="20000"/>
          </a:bodyPr>
          <a:lstStyle/>
          <a:p>
            <a:pPr algn="just"/>
            <a:r>
              <a:rPr lang="es-MX" dirty="0" smtClean="0"/>
              <a:t>Virus ARN de cadena negativa de la familia </a:t>
            </a:r>
            <a:r>
              <a:rPr lang="es-MX" i="1" dirty="0" smtClean="0"/>
              <a:t>Rhabdoviridae</a:t>
            </a:r>
            <a:r>
              <a:rPr lang="es-MX" dirty="0" smtClean="0"/>
              <a:t>, del género </a:t>
            </a:r>
            <a:r>
              <a:rPr lang="es-MX" i="1" dirty="0" smtClean="0"/>
              <a:t>Lyssavirus.</a:t>
            </a:r>
          </a:p>
          <a:p>
            <a:pPr algn="just"/>
            <a:r>
              <a:rPr lang="es-MX" dirty="0" smtClean="0"/>
              <a:t>Forma alargada cilindrocónica “parecido a una bala de fusil”; provisto de un extremo ojival y el otro plano.</a:t>
            </a:r>
          </a:p>
          <a:p>
            <a:pPr algn="just"/>
            <a:r>
              <a:rPr lang="es-MX" dirty="0" smtClean="0"/>
              <a:t>70-90 nm de diámetro.</a:t>
            </a:r>
          </a:p>
          <a:p>
            <a:pPr algn="just"/>
            <a:r>
              <a:rPr lang="es-MX" dirty="0" smtClean="0"/>
              <a:t>150-180 nm de longitud con algunas variaciones (formas cerradas, alargadas o filamentosas).</a:t>
            </a:r>
          </a:p>
          <a:p>
            <a:pPr algn="just"/>
            <a:r>
              <a:rPr lang="es-MX" dirty="0" smtClean="0"/>
              <a:t>Cápside y estructura helicoidal.</a:t>
            </a:r>
          </a:p>
          <a:p>
            <a:pPr algn="just"/>
            <a:r>
              <a:rPr lang="es-MX" dirty="0" smtClean="0"/>
              <a:t>Envoltura de doble capa lipídica.</a:t>
            </a:r>
          </a:p>
          <a:p>
            <a:pPr algn="just"/>
            <a:r>
              <a:rPr lang="es-MX" dirty="0" smtClean="0"/>
              <a:t>Virus incapaz de reproducirse de no ser bajo condición intracelular.</a:t>
            </a:r>
            <a:endParaRPr lang="es-MX"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4779150"/>
            <a:ext cx="3312368" cy="18362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808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76672"/>
            <a:ext cx="8229600" cy="5544616"/>
          </a:xfrm>
        </p:spPr>
        <p:txBody>
          <a:bodyPr>
            <a:normAutofit fontScale="92500" lnSpcReduction="10000"/>
          </a:bodyPr>
          <a:lstStyle/>
          <a:p>
            <a:pPr marL="0" indent="0" algn="just">
              <a:buNone/>
            </a:pPr>
            <a:r>
              <a:rPr lang="es-MX" dirty="0" smtClean="0"/>
              <a:t>Tiene 5 proteínas:</a:t>
            </a:r>
          </a:p>
          <a:p>
            <a:pPr algn="just"/>
            <a:r>
              <a:rPr lang="es-MX" dirty="0" smtClean="0"/>
              <a:t> </a:t>
            </a:r>
            <a:r>
              <a:rPr lang="es-MX" dirty="0" smtClean="0">
                <a:effectLst>
                  <a:outerShdw blurRad="38100" dist="38100" dir="2700000" algn="tl">
                    <a:srgbClr val="000000">
                      <a:alpha val="43137"/>
                    </a:srgbClr>
                  </a:outerShdw>
                </a:effectLst>
              </a:rPr>
              <a:t>Una glicoproteína G</a:t>
            </a:r>
            <a:r>
              <a:rPr lang="es-MX" dirty="0" smtClean="0"/>
              <a:t>, localizada bajo las espículas erizando la envoltura viral.</a:t>
            </a:r>
          </a:p>
          <a:p>
            <a:pPr algn="just"/>
            <a:r>
              <a:rPr lang="es-MX" dirty="0" smtClean="0">
                <a:effectLst>
                  <a:outerShdw blurRad="38100" dist="38100" dir="2700000" algn="tl">
                    <a:srgbClr val="000000">
                      <a:alpha val="43137"/>
                    </a:srgbClr>
                  </a:outerShdw>
                </a:effectLst>
              </a:rPr>
              <a:t>Un polipeptido N</a:t>
            </a:r>
            <a:r>
              <a:rPr lang="es-MX" dirty="0" smtClean="0"/>
              <a:t>, como constituyente estructural mayor asociado a la nucleocápisde.</a:t>
            </a:r>
          </a:p>
          <a:p>
            <a:pPr algn="just"/>
            <a:r>
              <a:rPr lang="es-MX" dirty="0" smtClean="0">
                <a:effectLst>
                  <a:outerShdw blurRad="38100" dist="38100" dir="2700000" algn="tl">
                    <a:srgbClr val="000000">
                      <a:alpha val="43137"/>
                    </a:srgbClr>
                  </a:outerShdw>
                </a:effectLst>
              </a:rPr>
              <a:t>Una proteína M</a:t>
            </a:r>
            <a:r>
              <a:rPr lang="es-MX" dirty="0" smtClean="0"/>
              <a:t>, equivalente a la fracción NS del virus de la estomatitis vesicular.</a:t>
            </a:r>
          </a:p>
          <a:p>
            <a:pPr algn="just"/>
            <a:r>
              <a:rPr lang="es-MX" dirty="0" smtClean="0">
                <a:effectLst>
                  <a:outerShdw blurRad="38100" dist="38100" dir="2700000" algn="tl">
                    <a:srgbClr val="000000">
                      <a:alpha val="43137"/>
                    </a:srgbClr>
                  </a:outerShdw>
                </a:effectLst>
              </a:rPr>
              <a:t>Una proteína L</a:t>
            </a:r>
            <a:r>
              <a:rPr lang="es-MX" dirty="0" smtClean="0"/>
              <a:t>, unida a la nucleocápside y con propiedades enzimáticas.</a:t>
            </a:r>
          </a:p>
          <a:p>
            <a:pPr algn="just"/>
            <a:r>
              <a:rPr lang="es-MX" dirty="0" smtClean="0">
                <a:effectLst>
                  <a:outerShdw blurRad="38100" dist="38100" dir="2700000" algn="tl">
                    <a:srgbClr val="000000">
                      <a:alpha val="43137"/>
                    </a:srgbClr>
                  </a:outerShdw>
                </a:effectLst>
              </a:rPr>
              <a:t>Una proteína M</a:t>
            </a:r>
            <a:r>
              <a:rPr lang="es-MX" dirty="0" smtClean="0"/>
              <a:t> base de la glicoproteína, bajo la parte externa de la envoltura</a:t>
            </a:r>
            <a:endParaRPr lang="es-MX" dirty="0"/>
          </a:p>
        </p:txBody>
      </p:sp>
    </p:spTree>
    <p:extLst>
      <p:ext uri="{BB962C8B-B14F-4D97-AF65-F5344CB8AC3E}">
        <p14:creationId xmlns:p14="http://schemas.microsoft.com/office/powerpoint/2010/main" xmlns="" val="371759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533" y="0"/>
            <a:ext cx="9184533" cy="67413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617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764704"/>
            <a:ext cx="7128792" cy="5838521"/>
          </a:xfrm>
          <a:prstGeom prst="rect">
            <a:avLst/>
          </a:prstGeom>
        </p:spPr>
        <p:txBody>
          <a:bodyPr wrap="square">
            <a:spAutoFit/>
          </a:bodyPr>
          <a:lstStyle/>
          <a:p>
            <a:pPr marL="342900" indent="-342900">
              <a:lnSpc>
                <a:spcPct val="90000"/>
              </a:lnSpc>
              <a:spcBef>
                <a:spcPct val="20000"/>
              </a:spcBef>
            </a:pPr>
            <a:r>
              <a:rPr kumimoji="1" lang="es-MX" sz="2400" dirty="0" smtClean="0">
                <a:latin typeface="+mj-lt"/>
              </a:rPr>
              <a:t>Genotipos básicos:</a:t>
            </a:r>
          </a:p>
          <a:p>
            <a:pPr marL="342900" indent="-342900">
              <a:lnSpc>
                <a:spcPct val="90000"/>
              </a:lnSpc>
              <a:spcBef>
                <a:spcPct val="20000"/>
              </a:spcBef>
            </a:pPr>
            <a:endParaRPr kumimoji="1" lang="es-MX" sz="2000" dirty="0" smtClean="0">
              <a:latin typeface="+mj-lt"/>
            </a:endParaRPr>
          </a:p>
          <a:p>
            <a:pPr marL="800100" lvl="1" indent="-342900">
              <a:lnSpc>
                <a:spcPct val="90000"/>
              </a:lnSpc>
              <a:spcBef>
                <a:spcPct val="20000"/>
              </a:spcBef>
              <a:buFontTx/>
              <a:buChar char="•"/>
            </a:pPr>
            <a:r>
              <a:rPr kumimoji="1" lang="es-MX" sz="2000" dirty="0" smtClean="0">
                <a:latin typeface="+mj-lt"/>
              </a:rPr>
              <a:t>GENOTIPO </a:t>
            </a:r>
            <a:r>
              <a:rPr kumimoji="1" lang="es-MX" sz="2000" dirty="0" smtClean="0">
                <a:latin typeface="+mj-lt"/>
              </a:rPr>
              <a:t>1:</a:t>
            </a:r>
            <a:r>
              <a:rPr kumimoji="1" lang="es-MX" sz="2400" dirty="0" smtClean="0">
                <a:latin typeface="+mj-lt"/>
              </a:rPr>
              <a:t> </a:t>
            </a:r>
            <a:r>
              <a:rPr kumimoji="1" lang="es-MX" dirty="0" smtClean="0">
                <a:latin typeface="+mj-lt"/>
              </a:rPr>
              <a:t>CLÁSICO (CEPA CVS)</a:t>
            </a:r>
          </a:p>
          <a:p>
            <a:pPr marL="800100" lvl="1" indent="-342900">
              <a:lnSpc>
                <a:spcPct val="90000"/>
              </a:lnSpc>
              <a:spcBef>
                <a:spcPct val="20000"/>
              </a:spcBef>
              <a:buFontTx/>
              <a:buChar char="•"/>
            </a:pPr>
            <a:r>
              <a:rPr kumimoji="1" lang="es-MX" sz="2000" dirty="0" smtClean="0">
                <a:latin typeface="+mj-lt"/>
              </a:rPr>
              <a:t>GENOTIPO 2:</a:t>
            </a:r>
            <a:r>
              <a:rPr kumimoji="1" lang="es-MX" sz="2400" dirty="0" smtClean="0">
                <a:latin typeface="+mj-lt"/>
              </a:rPr>
              <a:t> </a:t>
            </a:r>
            <a:r>
              <a:rPr kumimoji="1" lang="es-MX" dirty="0" smtClean="0">
                <a:latin typeface="+mj-lt"/>
              </a:rPr>
              <a:t>LAGOS BAT (LB)</a:t>
            </a:r>
          </a:p>
          <a:p>
            <a:pPr marL="800100" lvl="1" indent="-342900">
              <a:lnSpc>
                <a:spcPct val="90000"/>
              </a:lnSpc>
              <a:spcBef>
                <a:spcPct val="20000"/>
              </a:spcBef>
              <a:buFontTx/>
              <a:buChar char="•"/>
            </a:pPr>
            <a:r>
              <a:rPr kumimoji="1" lang="es-MX" sz="2000" dirty="0" smtClean="0">
                <a:latin typeface="+mj-lt"/>
              </a:rPr>
              <a:t>GENOTIPO 3:</a:t>
            </a:r>
            <a:r>
              <a:rPr kumimoji="1" lang="es-MX" sz="2400" dirty="0" smtClean="0">
                <a:latin typeface="+mj-lt"/>
              </a:rPr>
              <a:t> </a:t>
            </a:r>
            <a:r>
              <a:rPr kumimoji="1" lang="es-MX" dirty="0" smtClean="0">
                <a:latin typeface="+mj-lt"/>
              </a:rPr>
              <a:t>MOKOLA (MOK)</a:t>
            </a:r>
          </a:p>
          <a:p>
            <a:pPr marL="800100" lvl="1" indent="-342900">
              <a:lnSpc>
                <a:spcPct val="90000"/>
              </a:lnSpc>
              <a:spcBef>
                <a:spcPct val="20000"/>
              </a:spcBef>
              <a:buFontTx/>
              <a:buChar char="•"/>
            </a:pPr>
            <a:r>
              <a:rPr kumimoji="1" lang="es-MX" sz="2000" dirty="0" smtClean="0">
                <a:latin typeface="+mj-lt"/>
              </a:rPr>
              <a:t>GENOTIPO 4:</a:t>
            </a:r>
            <a:r>
              <a:rPr kumimoji="1" lang="es-MX" sz="2400" dirty="0" smtClean="0">
                <a:latin typeface="+mj-lt"/>
              </a:rPr>
              <a:t> </a:t>
            </a:r>
            <a:r>
              <a:rPr kumimoji="1" lang="es-MX" dirty="0" smtClean="0">
                <a:latin typeface="+mj-lt"/>
              </a:rPr>
              <a:t>DUVENHAGE (DUV)</a:t>
            </a:r>
          </a:p>
          <a:p>
            <a:pPr marL="800100" lvl="1" indent="-342900">
              <a:lnSpc>
                <a:spcPct val="90000"/>
              </a:lnSpc>
              <a:spcBef>
                <a:spcPct val="20000"/>
              </a:spcBef>
              <a:buFontTx/>
              <a:buChar char="•"/>
            </a:pPr>
            <a:r>
              <a:rPr kumimoji="1" lang="es-MX" sz="2000" dirty="0" smtClean="0">
                <a:latin typeface="+mj-lt"/>
              </a:rPr>
              <a:t>GENOTIPO 5:</a:t>
            </a:r>
            <a:r>
              <a:rPr kumimoji="1" lang="es-MX" sz="2400" dirty="0" smtClean="0">
                <a:latin typeface="+mj-lt"/>
              </a:rPr>
              <a:t> </a:t>
            </a:r>
            <a:r>
              <a:rPr kumimoji="1" lang="es-MX" dirty="0" smtClean="0">
                <a:latin typeface="+mj-lt"/>
              </a:rPr>
              <a:t>LYSSAVIRUS EUROPEO 1 (EBL-1)</a:t>
            </a:r>
          </a:p>
          <a:p>
            <a:pPr marL="800100" lvl="1" indent="-342900">
              <a:lnSpc>
                <a:spcPct val="90000"/>
              </a:lnSpc>
              <a:spcBef>
                <a:spcPct val="20000"/>
              </a:spcBef>
              <a:buFontTx/>
              <a:buChar char="•"/>
            </a:pPr>
            <a:r>
              <a:rPr kumimoji="1" lang="es-MX" sz="2000" dirty="0" smtClean="0">
                <a:latin typeface="+mj-lt"/>
              </a:rPr>
              <a:t>GENOTIPO 6:</a:t>
            </a:r>
            <a:r>
              <a:rPr kumimoji="1" lang="es-MX" sz="2400" dirty="0" smtClean="0">
                <a:latin typeface="+mj-lt"/>
              </a:rPr>
              <a:t> </a:t>
            </a:r>
            <a:r>
              <a:rPr kumimoji="1" lang="es-MX" dirty="0" smtClean="0">
                <a:latin typeface="+mj-lt"/>
              </a:rPr>
              <a:t>LYSSAVIRUS EUROPEO 2 (EBL-2)</a:t>
            </a:r>
          </a:p>
          <a:p>
            <a:pPr marL="800100" lvl="1" indent="-342900">
              <a:lnSpc>
                <a:spcPct val="90000"/>
              </a:lnSpc>
              <a:spcBef>
                <a:spcPct val="20000"/>
              </a:spcBef>
              <a:buFontTx/>
              <a:buChar char="•"/>
            </a:pPr>
            <a:r>
              <a:rPr kumimoji="1" lang="es-MX" sz="2000" dirty="0" smtClean="0">
                <a:latin typeface="+mj-lt"/>
              </a:rPr>
              <a:t>GENOTIPO 7:</a:t>
            </a:r>
            <a:r>
              <a:rPr kumimoji="1" lang="es-MX" dirty="0" smtClean="0">
                <a:latin typeface="+mj-lt"/>
              </a:rPr>
              <a:t> LYSSAVIRUS AUTRALIANO (ABV</a:t>
            </a:r>
            <a:r>
              <a:rPr kumimoji="1" lang="es-MX" dirty="0" smtClean="0">
                <a:latin typeface="+mj-lt"/>
              </a:rPr>
              <a:t>)</a:t>
            </a:r>
          </a:p>
          <a:p>
            <a:pPr lvl="1"/>
            <a:endParaRPr lang="pt-BR" dirty="0" smtClean="0">
              <a:latin typeface="+mj-lt"/>
              <a:cs typeface="Arial" charset="0"/>
            </a:endParaRPr>
          </a:p>
          <a:p>
            <a:pPr lvl="1"/>
            <a:r>
              <a:rPr lang="pt-BR" dirty="0" err="1" smtClean="0">
                <a:latin typeface="+mj-lt"/>
                <a:cs typeface="Arial" charset="0"/>
              </a:rPr>
              <a:t>Además</a:t>
            </a:r>
            <a:r>
              <a:rPr lang="pt-BR" dirty="0" smtClean="0">
                <a:latin typeface="+mj-lt"/>
                <a:cs typeface="Arial" charset="0"/>
              </a:rPr>
              <a:t> de:</a:t>
            </a:r>
          </a:p>
          <a:p>
            <a:pPr lvl="1"/>
            <a:endParaRPr lang="pt-BR" dirty="0" smtClean="0">
              <a:latin typeface="+mj-lt"/>
              <a:cs typeface="Arial" charset="0"/>
            </a:endParaRPr>
          </a:p>
          <a:p>
            <a:pPr lvl="1"/>
            <a:r>
              <a:rPr lang="pt-BR" dirty="0" smtClean="0">
                <a:latin typeface="+mj-lt"/>
                <a:cs typeface="Arial" charset="0"/>
              </a:rPr>
              <a:t> </a:t>
            </a:r>
            <a:r>
              <a:rPr lang="pt-BR" dirty="0" err="1" smtClean="0">
                <a:latin typeface="+mj-lt"/>
                <a:cs typeface="Arial" charset="0"/>
              </a:rPr>
              <a:t>Aravan</a:t>
            </a:r>
            <a:r>
              <a:rPr lang="pt-BR" dirty="0" smtClean="0">
                <a:latin typeface="+mj-lt"/>
                <a:cs typeface="Arial" charset="0"/>
              </a:rPr>
              <a:t> (ARAV), </a:t>
            </a:r>
            <a:r>
              <a:rPr lang="pt-BR" dirty="0" err="1" smtClean="0">
                <a:latin typeface="+mj-lt"/>
                <a:cs typeface="Arial" charset="0"/>
              </a:rPr>
              <a:t>Khujand</a:t>
            </a:r>
            <a:r>
              <a:rPr lang="pt-BR" dirty="0" smtClean="0">
                <a:latin typeface="+mj-lt"/>
                <a:cs typeface="Arial" charset="0"/>
              </a:rPr>
              <a:t> (KHUV), </a:t>
            </a:r>
            <a:r>
              <a:rPr lang="pt-BR" dirty="0" err="1" smtClean="0">
                <a:latin typeface="+mj-lt"/>
                <a:cs typeface="Arial" charset="0"/>
              </a:rPr>
              <a:t>Irkut</a:t>
            </a:r>
            <a:r>
              <a:rPr lang="pt-BR" dirty="0" smtClean="0">
                <a:latin typeface="+mj-lt"/>
                <a:cs typeface="Arial" charset="0"/>
              </a:rPr>
              <a:t> (IRKV) y West </a:t>
            </a:r>
            <a:r>
              <a:rPr lang="pt-BR" dirty="0" err="1" smtClean="0">
                <a:latin typeface="+mj-lt"/>
                <a:cs typeface="Arial" charset="0"/>
              </a:rPr>
              <a:t>Caucasian</a:t>
            </a:r>
            <a:r>
              <a:rPr lang="pt-BR" dirty="0" smtClean="0">
                <a:latin typeface="+mj-lt"/>
                <a:cs typeface="Arial" charset="0"/>
              </a:rPr>
              <a:t> </a:t>
            </a:r>
            <a:r>
              <a:rPr lang="pt-BR" dirty="0" err="1" smtClean="0">
                <a:latin typeface="+mj-lt"/>
                <a:cs typeface="Arial" charset="0"/>
              </a:rPr>
              <a:t>bat</a:t>
            </a:r>
            <a:r>
              <a:rPr lang="pt-BR" dirty="0" smtClean="0">
                <a:latin typeface="+mj-lt"/>
                <a:cs typeface="Arial" charset="0"/>
              </a:rPr>
              <a:t> </a:t>
            </a:r>
            <a:r>
              <a:rPr lang="pt-BR" dirty="0" err="1" smtClean="0">
                <a:latin typeface="+mj-lt"/>
                <a:cs typeface="Arial" charset="0"/>
              </a:rPr>
              <a:t>virus</a:t>
            </a:r>
            <a:r>
              <a:rPr lang="pt-BR" dirty="0" smtClean="0">
                <a:latin typeface="+mj-lt"/>
                <a:cs typeface="Arial" charset="0"/>
              </a:rPr>
              <a:t> (WCBV)</a:t>
            </a:r>
            <a:r>
              <a:rPr lang="en-US" dirty="0" smtClean="0">
                <a:latin typeface="+mj-lt"/>
                <a:cs typeface="Arial" charset="0"/>
              </a:rPr>
              <a:t> </a:t>
            </a:r>
          </a:p>
          <a:p>
            <a:pPr marL="342900" indent="-342900">
              <a:lnSpc>
                <a:spcPct val="90000"/>
              </a:lnSpc>
              <a:spcBef>
                <a:spcPct val="20000"/>
              </a:spcBef>
              <a:buFontTx/>
              <a:buChar char="•"/>
            </a:pPr>
            <a:endParaRPr kumimoji="1" lang="es-MX" dirty="0" smtClean="0">
              <a:latin typeface="Tahoma" pitchFamily="34" charset="0"/>
            </a:endParaRPr>
          </a:p>
          <a:p>
            <a:pPr marL="342900" indent="-342900">
              <a:lnSpc>
                <a:spcPct val="90000"/>
              </a:lnSpc>
              <a:spcBef>
                <a:spcPct val="20000"/>
              </a:spcBef>
            </a:pPr>
            <a:endParaRPr kumimoji="1" lang="es-MX" dirty="0" smtClean="0">
              <a:latin typeface="Tahoma" pitchFamily="34" charset="0"/>
            </a:endParaRPr>
          </a:p>
          <a:p>
            <a:pPr marL="342900" indent="-342900">
              <a:lnSpc>
                <a:spcPct val="90000"/>
              </a:lnSpc>
              <a:spcBef>
                <a:spcPct val="20000"/>
              </a:spcBef>
              <a:buFontTx/>
              <a:buChar char="•"/>
            </a:pPr>
            <a:endParaRPr kumimoji="1" lang="es-ES" dirty="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188640"/>
            <a:ext cx="6131024" cy="1066130"/>
          </a:xfrm>
        </p:spPr>
        <p:txBody>
          <a:bodyPr>
            <a:normAutofit/>
          </a:bodyPr>
          <a:lstStyle/>
          <a:p>
            <a:r>
              <a:rPr lang="es-MX" sz="3600" b="1" dirty="0" smtClean="0">
                <a:solidFill>
                  <a:srgbClr val="00B050"/>
                </a:solidFill>
              </a:rPr>
              <a:t>SUSCEPTIBILIDAD DEL VIRUS</a:t>
            </a:r>
            <a:endParaRPr lang="es-MX" sz="3600" b="1" dirty="0">
              <a:solidFill>
                <a:srgbClr val="00B050"/>
              </a:solidFill>
            </a:endParaRPr>
          </a:p>
        </p:txBody>
      </p:sp>
      <p:sp>
        <p:nvSpPr>
          <p:cNvPr id="3" name="2 Marcador de contenido"/>
          <p:cNvSpPr>
            <a:spLocks noGrp="1"/>
          </p:cNvSpPr>
          <p:nvPr>
            <p:ph idx="1"/>
          </p:nvPr>
        </p:nvSpPr>
        <p:spPr>
          <a:xfrm>
            <a:off x="395536" y="1268760"/>
            <a:ext cx="5472608" cy="5069160"/>
          </a:xfrm>
        </p:spPr>
        <p:txBody>
          <a:bodyPr numCol="1">
            <a:normAutofit fontScale="25000" lnSpcReduction="20000"/>
          </a:bodyPr>
          <a:lstStyle/>
          <a:p>
            <a:pPr marL="0" indent="0" algn="just">
              <a:buNone/>
            </a:pPr>
            <a:r>
              <a:rPr lang="es-MX" sz="9600" dirty="0" smtClean="0">
                <a:effectLst>
                  <a:outerShdw blurRad="38100" dist="38100" dir="2700000" algn="tl">
                    <a:srgbClr val="000000">
                      <a:alpha val="43137"/>
                    </a:srgbClr>
                  </a:outerShdw>
                </a:effectLst>
              </a:rPr>
              <a:t>Agentes físicos:                        </a:t>
            </a:r>
          </a:p>
          <a:p>
            <a:pPr algn="just"/>
            <a:r>
              <a:rPr lang="es-MX" sz="9600" dirty="0" smtClean="0"/>
              <a:t>Desecación lenta</a:t>
            </a:r>
          </a:p>
          <a:p>
            <a:pPr algn="just"/>
            <a:r>
              <a:rPr lang="es-MX" sz="9600" dirty="0" smtClean="0"/>
              <a:t>Luz solar</a:t>
            </a:r>
          </a:p>
          <a:p>
            <a:pPr algn="just"/>
            <a:r>
              <a:rPr lang="es-MX" sz="9600" dirty="0" smtClean="0"/>
              <a:t>Rayos UV los inactiva en </a:t>
            </a:r>
            <a:r>
              <a:rPr lang="es-MX" sz="9600" dirty="0" err="1" smtClean="0"/>
              <a:t>seg</a:t>
            </a:r>
            <a:r>
              <a:rPr lang="es-MX" sz="9600" dirty="0" smtClean="0"/>
              <a:t>.</a:t>
            </a:r>
          </a:p>
          <a:p>
            <a:pPr algn="just"/>
            <a:r>
              <a:rPr lang="es-MX" sz="9600" dirty="0" smtClean="0"/>
              <a:t>Calor a 56°C durante 30-60 min.</a:t>
            </a:r>
          </a:p>
          <a:p>
            <a:pPr algn="just"/>
            <a:endParaRPr lang="es-MX" sz="9600" dirty="0"/>
          </a:p>
          <a:p>
            <a:pPr marL="0" indent="0" algn="just">
              <a:buNone/>
            </a:pPr>
            <a:r>
              <a:rPr lang="es-MX" sz="9600" dirty="0" smtClean="0">
                <a:effectLst>
                  <a:outerShdw blurRad="38100" dist="38100" dir="2700000" algn="tl">
                    <a:srgbClr val="000000">
                      <a:alpha val="43137"/>
                    </a:srgbClr>
                  </a:outerShdw>
                </a:effectLst>
              </a:rPr>
              <a:t>Agentes químicos:</a:t>
            </a:r>
          </a:p>
          <a:p>
            <a:pPr algn="just"/>
            <a:r>
              <a:rPr lang="es-MX" sz="9600" dirty="0" smtClean="0"/>
              <a:t>Solventes orgánicos (acetona, éter).</a:t>
            </a:r>
          </a:p>
          <a:p>
            <a:pPr algn="just"/>
            <a:r>
              <a:rPr lang="es-MX" sz="9600" dirty="0" smtClean="0"/>
              <a:t>Antisépticos (agua jabonosa)</a:t>
            </a:r>
          </a:p>
          <a:p>
            <a:pPr algn="just"/>
            <a:r>
              <a:rPr lang="es-MX" sz="9600" dirty="0" smtClean="0"/>
              <a:t>Hipoclorito de sodio o potasio.</a:t>
            </a:r>
          </a:p>
          <a:p>
            <a:pPr algn="just"/>
            <a:r>
              <a:rPr lang="es-MX" sz="9600" dirty="0" smtClean="0"/>
              <a:t>Ácido fénico</a:t>
            </a:r>
          </a:p>
          <a:p>
            <a:pPr algn="just"/>
            <a:r>
              <a:rPr lang="es-MX" sz="9600" dirty="0" smtClean="0"/>
              <a:t>Formol</a:t>
            </a:r>
          </a:p>
          <a:p>
            <a:pPr algn="just"/>
            <a:r>
              <a:rPr lang="es-MX" sz="9600" dirty="0" err="1" smtClean="0"/>
              <a:t>Betapropiolactona</a:t>
            </a:r>
            <a:r>
              <a:rPr lang="es-MX" sz="9600" dirty="0" smtClean="0"/>
              <a:t> (inactiva el virus pero mantiene su capacidad antigénica).</a:t>
            </a:r>
          </a:p>
          <a:p>
            <a:pPr marL="0" indent="0" algn="just">
              <a:buNone/>
            </a:pPr>
            <a:endParaRPr lang="es-MX" sz="9600" dirty="0" smtClean="0"/>
          </a:p>
          <a:p>
            <a:pPr marL="0" indent="0" algn="just">
              <a:buNone/>
            </a:pPr>
            <a:endParaRPr lang="es-MX" sz="9600" dirty="0"/>
          </a:p>
          <a:p>
            <a:pPr marL="0" indent="0" algn="just">
              <a:buNone/>
            </a:pPr>
            <a:endParaRPr lang="es-MX" sz="9600" dirty="0" smtClean="0"/>
          </a:p>
          <a:p>
            <a:pPr marL="0" indent="0" algn="just">
              <a:buNone/>
            </a:pPr>
            <a:endParaRPr lang="es-MX" sz="9600" dirty="0" smtClean="0"/>
          </a:p>
          <a:p>
            <a:endParaRPr lang="es-MX" dirty="0" smtClean="0"/>
          </a:p>
          <a:p>
            <a:pPr marL="0" indent="0">
              <a:buNone/>
            </a:pPr>
            <a:endParaRPr lang="es-MX" dirty="0"/>
          </a:p>
        </p:txBody>
      </p:sp>
      <p:sp>
        <p:nvSpPr>
          <p:cNvPr id="4" name="3 CuadroTexto"/>
          <p:cNvSpPr txBox="1"/>
          <p:nvPr/>
        </p:nvSpPr>
        <p:spPr>
          <a:xfrm>
            <a:off x="5755526" y="1196752"/>
            <a:ext cx="2880320" cy="1938992"/>
          </a:xfrm>
          <a:prstGeom prst="rect">
            <a:avLst/>
          </a:prstGeom>
          <a:noFill/>
        </p:spPr>
        <p:txBody>
          <a:bodyPr wrap="square" rtlCol="0">
            <a:spAutoFit/>
          </a:bodyPr>
          <a:lstStyle/>
          <a:p>
            <a:r>
              <a:rPr lang="es-MX" sz="2400" dirty="0" smtClean="0">
                <a:effectLst>
                  <a:outerShdw blurRad="38100" dist="38100" dir="2700000" algn="tl">
                    <a:srgbClr val="000000">
                      <a:alpha val="43137"/>
                    </a:srgbClr>
                  </a:outerShdw>
                </a:effectLst>
              </a:rPr>
              <a:t>Agentes biológicos:</a:t>
            </a:r>
          </a:p>
          <a:p>
            <a:pPr marL="342900" indent="-342900">
              <a:buFont typeface="Arial" panose="020B0604020202020204" pitchFamily="34" charset="0"/>
              <a:buChar char="•"/>
            </a:pPr>
            <a:r>
              <a:rPr lang="es-MX" sz="2400" dirty="0" smtClean="0"/>
              <a:t>Putrefacción</a:t>
            </a:r>
          </a:p>
          <a:p>
            <a:pPr marL="342900" indent="-342900">
              <a:buFont typeface="Arial" panose="020B0604020202020204" pitchFamily="34" charset="0"/>
              <a:buChar char="•"/>
            </a:pPr>
            <a:r>
              <a:rPr lang="es-MX" sz="2400" dirty="0" smtClean="0"/>
              <a:t>Actividad enzimática</a:t>
            </a:r>
          </a:p>
          <a:p>
            <a:pPr marL="342900" indent="-342900">
              <a:buFont typeface="Arial" panose="020B0604020202020204" pitchFamily="34" charset="0"/>
              <a:buChar char="•"/>
            </a:pPr>
            <a:r>
              <a:rPr lang="es-MX" sz="2400" dirty="0" smtClean="0"/>
              <a:t>pH</a:t>
            </a:r>
            <a:endParaRPr lang="es-MX"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1861" y="3284984"/>
            <a:ext cx="1741390" cy="1159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5686" y="4581128"/>
            <a:ext cx="1454444" cy="1076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8" y="5229200"/>
            <a:ext cx="1472211" cy="1352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8592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solidFill>
                  <a:schemeClr val="accent6">
                    <a:lumMod val="75000"/>
                  </a:schemeClr>
                </a:solidFill>
                <a:effectLst>
                  <a:outerShdw blurRad="38100" dist="38100" dir="2700000" algn="tl">
                    <a:srgbClr val="000000">
                      <a:alpha val="43137"/>
                    </a:srgbClr>
                  </a:outerShdw>
                </a:effectLst>
              </a:rPr>
              <a:t>Mecanismo de transmisión del virus</a:t>
            </a:r>
            <a:endParaRPr lang="es-MX" b="1" dirty="0">
              <a:solidFill>
                <a:schemeClr val="accent6">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1"/>
            <a:ext cx="8229600" cy="2404864"/>
          </a:xfrm>
        </p:spPr>
        <p:txBody>
          <a:bodyPr/>
          <a:lstStyle/>
          <a:p>
            <a:r>
              <a:rPr lang="es-MX" dirty="0" smtClean="0"/>
              <a:t>Inoculación del virus rábico a través de la mordedura.</a:t>
            </a:r>
          </a:p>
          <a:p>
            <a:r>
              <a:rPr lang="es-MX" dirty="0" smtClean="0"/>
              <a:t>Excreción del virus en saliva desde varios días antes de la enf. Clínica.</a:t>
            </a:r>
          </a:p>
          <a:p>
            <a:endParaRPr lang="es-MX" dirty="0"/>
          </a:p>
        </p:txBody>
      </p:sp>
      <p:sp>
        <p:nvSpPr>
          <p:cNvPr id="4" name="3 CuadroTexto"/>
          <p:cNvSpPr txBox="1"/>
          <p:nvPr/>
        </p:nvSpPr>
        <p:spPr>
          <a:xfrm>
            <a:off x="611560" y="3938006"/>
            <a:ext cx="6912768" cy="584775"/>
          </a:xfrm>
          <a:prstGeom prst="rect">
            <a:avLst/>
          </a:prstGeom>
          <a:noFill/>
        </p:spPr>
        <p:txBody>
          <a:bodyPr wrap="square" rtlCol="0">
            <a:spAutoFit/>
          </a:bodyPr>
          <a:lstStyle/>
          <a:p>
            <a:pPr>
              <a:buFont typeface="Arial" pitchFamily="34" charset="0"/>
              <a:buChar char="•"/>
            </a:pPr>
            <a:r>
              <a:rPr lang="es-MX" sz="3200" dirty="0" smtClean="0"/>
              <a:t>Secreción salival intermitente</a:t>
            </a:r>
            <a:endParaRPr lang="es-MX" sz="3200" dirty="0"/>
          </a:p>
        </p:txBody>
      </p:sp>
      <p:sp>
        <p:nvSpPr>
          <p:cNvPr id="5" name="4 CuadroTexto"/>
          <p:cNvSpPr txBox="1"/>
          <p:nvPr/>
        </p:nvSpPr>
        <p:spPr>
          <a:xfrm>
            <a:off x="584207" y="4653136"/>
            <a:ext cx="8280920" cy="1384995"/>
          </a:xfrm>
          <a:prstGeom prst="rect">
            <a:avLst/>
          </a:prstGeom>
          <a:noFill/>
        </p:spPr>
        <p:txBody>
          <a:bodyPr wrap="square" rtlCol="0">
            <a:spAutoFit/>
          </a:bodyPr>
          <a:lstStyle/>
          <a:p>
            <a:pPr marL="285750" indent="-285750">
              <a:buFont typeface="Arial" panose="020B0604020202020204" pitchFamily="34" charset="0"/>
              <a:buChar char="•"/>
            </a:pPr>
            <a:r>
              <a:rPr lang="es-MX" sz="2800" dirty="0" smtClean="0"/>
              <a:t>El periodo máximo observado  entre la aparición del virus en saliva y el inicio de los síntomas de rabia es de 14 días en perro.</a:t>
            </a:r>
            <a:endParaRPr lang="es-MX" sz="2800" dirty="0"/>
          </a:p>
        </p:txBody>
      </p:sp>
    </p:spTree>
    <p:extLst>
      <p:ext uri="{BB962C8B-B14F-4D97-AF65-F5344CB8AC3E}">
        <p14:creationId xmlns:p14="http://schemas.microsoft.com/office/powerpoint/2010/main" xmlns="" val="267412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1545</Words>
  <Application>Microsoft Office PowerPoint</Application>
  <PresentationFormat>Presentación en pantalla (4:3)</PresentationFormat>
  <Paragraphs>212</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  HISTORIA NATURAL DE LA RABIA</vt:lpstr>
      <vt:lpstr>Características generales</vt:lpstr>
      <vt:lpstr>PERIODO PREPATOGÉNICO</vt:lpstr>
      <vt:lpstr>AGENTE ETIOLÓGICO</vt:lpstr>
      <vt:lpstr>Diapositiva 5</vt:lpstr>
      <vt:lpstr>Diapositiva 6</vt:lpstr>
      <vt:lpstr>Diapositiva 7</vt:lpstr>
      <vt:lpstr>SUSCEPTIBILIDAD DEL VIRUS</vt:lpstr>
      <vt:lpstr>Mecanismo de transmisión del virus</vt:lpstr>
      <vt:lpstr>Para que se de la transmisión efectiva del virus deben ocurrir 2 cosas:</vt:lpstr>
      <vt:lpstr>Por lo tanto:</vt:lpstr>
      <vt:lpstr>Diapositiva 12</vt:lpstr>
      <vt:lpstr>PERIODO PREPATOGÉNICO</vt:lpstr>
      <vt:lpstr>ESPECIES SUSCEPTIBLES</vt:lpstr>
      <vt:lpstr>Perro</vt:lpstr>
      <vt:lpstr>Gato</vt:lpstr>
      <vt:lpstr>Murciélago</vt:lpstr>
      <vt:lpstr>Diapositiva 18</vt:lpstr>
      <vt:lpstr>SIGNOS CLINICOS INICIALES</vt:lpstr>
      <vt:lpstr>SIGNOS CLÍNICOS  (FORMA PARALÍTICA)</vt:lpstr>
      <vt:lpstr>SIGNOS CLÍNICOS RUMIANTES (FORMA PARALÍTICA)</vt:lpstr>
      <vt:lpstr>SIGNOS CLÍNICOS (CERDOS)</vt:lpstr>
      <vt:lpstr>RABIA FURIOSA</vt:lpstr>
      <vt:lpstr>PERIODO PREPATOGÉNICO</vt:lpstr>
      <vt:lpstr>Diapositiva 25</vt:lpstr>
      <vt:lpstr>Para la prevención y control de la rabia se consideran 2 ciclos de la enfermedad: </vt:lpstr>
      <vt:lpstr>Diapositiva 27</vt:lpstr>
      <vt:lpstr>Cadena epidemiológica</vt:lpstr>
      <vt:lpstr>HISTORIA NATURAL DE LA RABIA</vt:lpstr>
      <vt:lpstr>Diapositiva 30</vt:lpstr>
      <vt:lpstr>Prevención primaria</vt:lpstr>
      <vt:lpstr>Prevención secundaria</vt:lpstr>
      <vt:lpstr>Bibliografía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NATURAL DE LA RABIA</dc:title>
  <dc:creator>Alan pollo</dc:creator>
  <cp:lastModifiedBy>FMVZ</cp:lastModifiedBy>
  <cp:revision>73</cp:revision>
  <dcterms:created xsi:type="dcterms:W3CDTF">2014-01-06T15:10:58Z</dcterms:created>
  <dcterms:modified xsi:type="dcterms:W3CDTF">2014-02-14T16:51:33Z</dcterms:modified>
</cp:coreProperties>
</file>